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70" r:id="rId6"/>
    <p:sldId id="276" r:id="rId7"/>
    <p:sldId id="282" r:id="rId8"/>
    <p:sldId id="263" r:id="rId9"/>
    <p:sldId id="265" r:id="rId10"/>
    <p:sldId id="266" r:id="rId11"/>
    <p:sldId id="267" r:id="rId12"/>
    <p:sldId id="268" r:id="rId13"/>
    <p:sldId id="283" r:id="rId14"/>
    <p:sldId id="272" r:id="rId15"/>
    <p:sldId id="302" r:id="rId16"/>
    <p:sldId id="269" r:id="rId17"/>
    <p:sldId id="273" r:id="rId18"/>
    <p:sldId id="280" r:id="rId19"/>
    <p:sldId id="271" r:id="rId20"/>
    <p:sldId id="296" r:id="rId21"/>
    <p:sldId id="274" r:id="rId22"/>
    <p:sldId id="297" r:id="rId23"/>
    <p:sldId id="275" r:id="rId24"/>
    <p:sldId id="300" r:id="rId25"/>
    <p:sldId id="277" r:id="rId26"/>
    <p:sldId id="301" r:id="rId27"/>
    <p:sldId id="278" r:id="rId28"/>
    <p:sldId id="298" r:id="rId29"/>
    <p:sldId id="299" r:id="rId30"/>
    <p:sldId id="279" r:id="rId31"/>
    <p:sldId id="281" r:id="rId32"/>
    <p:sldId id="284" r:id="rId33"/>
    <p:sldId id="285" r:id="rId34"/>
    <p:sldId id="290" r:id="rId35"/>
    <p:sldId id="286" r:id="rId36"/>
    <p:sldId id="291" r:id="rId37"/>
    <p:sldId id="292" r:id="rId38"/>
    <p:sldId id="293" r:id="rId39"/>
    <p:sldId id="294" r:id="rId40"/>
    <p:sldId id="295" r:id="rId41"/>
    <p:sldId id="289" r:id="rId42"/>
    <p:sldId id="287" r:id="rId43"/>
    <p:sldId id="288" r:id="rId44"/>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8" name="Nadpis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cs-CZ" smtClean="0"/>
              <a:t>Klepnutím lze upravit styl předlohy nadpisů.</a:t>
            </a:r>
            <a:endParaRPr kumimoji="0" lang="en-US"/>
          </a:p>
        </p:txBody>
      </p:sp>
      <p:sp>
        <p:nvSpPr>
          <p:cNvPr id="9" name="Podnadpis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
        <p:nvSpPr>
          <p:cNvPr id="28" name="Zástupný symbol pro datum 27"/>
          <p:cNvSpPr>
            <a:spLocks noGrp="1"/>
          </p:cNvSpPr>
          <p:nvPr>
            <p:ph type="dt" sz="half" idx="10"/>
          </p:nvPr>
        </p:nvSpPr>
        <p:spPr>
          <a:xfrm>
            <a:off x="6400800" y="6355080"/>
            <a:ext cx="2286000" cy="365760"/>
          </a:xfrm>
        </p:spPr>
        <p:txBody>
          <a:bodyPr/>
          <a:lstStyle>
            <a:lvl1pPr>
              <a:defRPr sz="1400"/>
            </a:lvl1pPr>
          </a:lstStyle>
          <a:p>
            <a:fld id="{11F53192-07F0-4554-AEE9-5148F3B08C41}" type="datetimeFigureOut">
              <a:rPr lang="cs-CZ" smtClean="0"/>
              <a:pPr/>
              <a:t>21.1.2016</a:t>
            </a:fld>
            <a:endParaRPr lang="cs-CZ"/>
          </a:p>
        </p:txBody>
      </p:sp>
      <p:sp>
        <p:nvSpPr>
          <p:cNvPr id="17" name="Zástupný symbol pro zápatí 16"/>
          <p:cNvSpPr>
            <a:spLocks noGrp="1"/>
          </p:cNvSpPr>
          <p:nvPr>
            <p:ph type="ftr" sz="quarter" idx="11"/>
          </p:nvPr>
        </p:nvSpPr>
        <p:spPr>
          <a:xfrm>
            <a:off x="2898648" y="6355080"/>
            <a:ext cx="3474720" cy="365760"/>
          </a:xfrm>
        </p:spPr>
        <p:txBody>
          <a:bodyPr/>
          <a:lstStyle/>
          <a:p>
            <a:endParaRPr lang="cs-CZ"/>
          </a:p>
        </p:txBody>
      </p:sp>
      <p:sp>
        <p:nvSpPr>
          <p:cNvPr id="29" name="Zástupný symbol pro číslo snímku 28"/>
          <p:cNvSpPr>
            <a:spLocks noGrp="1"/>
          </p:cNvSpPr>
          <p:nvPr>
            <p:ph type="sldNum" sz="quarter" idx="12"/>
          </p:nvPr>
        </p:nvSpPr>
        <p:spPr>
          <a:xfrm>
            <a:off x="1216152" y="6355080"/>
            <a:ext cx="1219200" cy="365760"/>
          </a:xfrm>
        </p:spPr>
        <p:txBody>
          <a:bodyPr/>
          <a:lstStyle/>
          <a:p>
            <a:fld id="{34E1EC75-B290-4231-A814-348627A70860}" type="slidenum">
              <a:rPr lang="cs-CZ" smtClean="0"/>
              <a:pPr/>
              <a:t>‹#›</a:t>
            </a:fld>
            <a:endParaRPr lang="cs-CZ"/>
          </a:p>
        </p:txBody>
      </p:sp>
      <p:sp>
        <p:nvSpPr>
          <p:cNvPr id="21" name="Obdélní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Obdélní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Obdélní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Obdélní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11F53192-07F0-4554-AEE9-5148F3B08C41}" type="datetimeFigureOut">
              <a:rPr lang="cs-CZ" smtClean="0"/>
              <a:pPr/>
              <a:t>21.1.2016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4E1EC75-B290-4231-A814-348627A70860}"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11F53192-07F0-4554-AEE9-5148F3B08C41}" type="datetimeFigureOut">
              <a:rPr lang="cs-CZ" smtClean="0"/>
              <a:pPr/>
              <a:t>21.1.2016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4E1EC75-B290-4231-A814-348627A70860}" type="slidenum">
              <a:rPr lang="cs-CZ" smtClean="0"/>
              <a:pPr/>
              <a:t>‹#›</a:t>
            </a:fld>
            <a:endParaRPr lang="cs-CZ"/>
          </a:p>
        </p:txBody>
      </p:sp>
      <p:sp>
        <p:nvSpPr>
          <p:cNvPr id="7" name="Přímá spojovací čára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Rovnoramenný trojúhelní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římá spojovací čára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4" name="Zástupný symbol pro datum 3"/>
          <p:cNvSpPr>
            <a:spLocks noGrp="1"/>
          </p:cNvSpPr>
          <p:nvPr>
            <p:ph type="dt" sz="half" idx="10"/>
          </p:nvPr>
        </p:nvSpPr>
        <p:spPr/>
        <p:txBody>
          <a:bodyPr/>
          <a:lstStyle/>
          <a:p>
            <a:fld id="{11F53192-07F0-4554-AEE9-5148F3B08C41}" type="datetimeFigureOut">
              <a:rPr lang="cs-CZ" smtClean="0"/>
              <a:pPr/>
              <a:t>21.1.2016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4E1EC75-B290-4231-A814-348627A70860}" type="slidenum">
              <a:rPr lang="cs-CZ" smtClean="0"/>
              <a:pPr/>
              <a:t>‹#›</a:t>
            </a:fld>
            <a:endParaRPr lang="cs-CZ"/>
          </a:p>
        </p:txBody>
      </p:sp>
      <p:sp>
        <p:nvSpPr>
          <p:cNvPr id="8" name="Zástupný symbol pro obsah 7"/>
          <p:cNvSpPr>
            <a:spLocks noGrp="1"/>
          </p:cNvSpPr>
          <p:nvPr>
            <p:ph sz="quarter" idx="1"/>
          </p:nvPr>
        </p:nvSpPr>
        <p:spPr>
          <a:xfrm>
            <a:off x="457200" y="1219200"/>
            <a:ext cx="8229600" cy="493776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a:xfrm>
            <a:off x="6400800" y="6355080"/>
            <a:ext cx="2286000" cy="365760"/>
          </a:xfrm>
        </p:spPr>
        <p:txBody>
          <a:bodyPr/>
          <a:lstStyle/>
          <a:p>
            <a:fld id="{11F53192-07F0-4554-AEE9-5148F3B08C41}" type="datetimeFigureOut">
              <a:rPr lang="cs-CZ" smtClean="0"/>
              <a:pPr/>
              <a:t>21.1.2016</a:t>
            </a:fld>
            <a:endParaRPr lang="cs-CZ"/>
          </a:p>
        </p:txBody>
      </p:sp>
      <p:sp>
        <p:nvSpPr>
          <p:cNvPr id="5" name="Zástupný symbol pro zápatí 4"/>
          <p:cNvSpPr>
            <a:spLocks noGrp="1"/>
          </p:cNvSpPr>
          <p:nvPr>
            <p:ph type="ftr" sz="quarter" idx="11"/>
          </p:nvPr>
        </p:nvSpPr>
        <p:spPr>
          <a:xfrm>
            <a:off x="2898648" y="6355080"/>
            <a:ext cx="3474720" cy="365760"/>
          </a:xfrm>
        </p:spPr>
        <p:txBody>
          <a:bodyPr/>
          <a:lstStyle/>
          <a:p>
            <a:endParaRPr lang="cs-CZ"/>
          </a:p>
        </p:txBody>
      </p:sp>
      <p:sp>
        <p:nvSpPr>
          <p:cNvPr id="6" name="Zástupný symbol pro číslo snímku 5"/>
          <p:cNvSpPr>
            <a:spLocks noGrp="1"/>
          </p:cNvSpPr>
          <p:nvPr>
            <p:ph type="sldNum" sz="quarter" idx="12"/>
          </p:nvPr>
        </p:nvSpPr>
        <p:spPr>
          <a:xfrm>
            <a:off x="1069848" y="6355080"/>
            <a:ext cx="1520952" cy="365760"/>
          </a:xfrm>
        </p:spPr>
        <p:txBody>
          <a:bodyPr/>
          <a:lstStyle/>
          <a:p>
            <a:fld id="{34E1EC75-B290-4231-A814-348627A70860}" type="slidenum">
              <a:rPr lang="cs-CZ" smtClean="0"/>
              <a:pPr/>
              <a:t>‹#›</a:t>
            </a:fld>
            <a:endParaRPr lang="cs-CZ"/>
          </a:p>
        </p:txBody>
      </p:sp>
      <p:sp>
        <p:nvSpPr>
          <p:cNvPr id="7" name="Obdélní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élní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lstStyle/>
          <a:p>
            <a:r>
              <a:rPr kumimoji="0" lang="cs-CZ" smtClean="0"/>
              <a:t>Klepnutím lze upravit styl předlohy nadpisů.</a:t>
            </a:r>
            <a:endParaRPr kumimoji="0" lang="en-US"/>
          </a:p>
        </p:txBody>
      </p:sp>
      <p:sp>
        <p:nvSpPr>
          <p:cNvPr id="5" name="Zástupný symbol pro datum 4"/>
          <p:cNvSpPr>
            <a:spLocks noGrp="1"/>
          </p:cNvSpPr>
          <p:nvPr>
            <p:ph type="dt" sz="half" idx="10"/>
          </p:nvPr>
        </p:nvSpPr>
        <p:spPr/>
        <p:txBody>
          <a:bodyPr/>
          <a:lstStyle/>
          <a:p>
            <a:fld id="{11F53192-07F0-4554-AEE9-5148F3B08C41}" type="datetimeFigureOut">
              <a:rPr lang="cs-CZ" smtClean="0"/>
              <a:pPr/>
              <a:t>21.1.2016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4E1EC75-B290-4231-A814-348627A70860}" type="slidenum">
              <a:rPr lang="cs-CZ" smtClean="0"/>
              <a:pPr/>
              <a:t>‹#›</a:t>
            </a:fld>
            <a:endParaRPr lang="cs-CZ"/>
          </a:p>
        </p:txBody>
      </p:sp>
      <p:sp>
        <p:nvSpPr>
          <p:cNvPr id="9" name="Zástupný symbol pro obsah 8"/>
          <p:cNvSpPr>
            <a:spLocks noGrp="1"/>
          </p:cNvSpPr>
          <p:nvPr>
            <p:ph sz="quarter" idx="1"/>
          </p:nvPr>
        </p:nvSpPr>
        <p:spPr>
          <a:xfrm>
            <a:off x="457200" y="1219200"/>
            <a:ext cx="4041648" cy="493776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1" name="Zástupný symbol pro obsah 10"/>
          <p:cNvSpPr>
            <a:spLocks noGrp="1"/>
          </p:cNvSpPr>
          <p:nvPr>
            <p:ph sz="quarter" idx="2"/>
          </p:nvPr>
        </p:nvSpPr>
        <p:spPr>
          <a:xfrm>
            <a:off x="4632198" y="1216152"/>
            <a:ext cx="4041648" cy="493776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nchor="ctr"/>
          <a:lstStyle>
            <a:lvl1pPr>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7" name="Zástupný symbol pro datum 6"/>
          <p:cNvSpPr>
            <a:spLocks noGrp="1"/>
          </p:cNvSpPr>
          <p:nvPr>
            <p:ph type="dt" sz="half" idx="10"/>
          </p:nvPr>
        </p:nvSpPr>
        <p:spPr/>
        <p:txBody>
          <a:bodyPr/>
          <a:lstStyle/>
          <a:p>
            <a:fld id="{11F53192-07F0-4554-AEE9-5148F3B08C41}" type="datetimeFigureOut">
              <a:rPr lang="cs-CZ" smtClean="0"/>
              <a:pPr/>
              <a:t>21.1.2016</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34E1EC75-B290-4231-A814-348627A70860}" type="slidenum">
              <a:rPr lang="cs-CZ" smtClean="0"/>
              <a:pPr/>
              <a:t>‹#›</a:t>
            </a:fld>
            <a:endParaRPr lang="cs-CZ"/>
          </a:p>
        </p:txBody>
      </p:sp>
      <p:sp>
        <p:nvSpPr>
          <p:cNvPr id="11" name="Zástupný symbol pro obsah 10"/>
          <p:cNvSpPr>
            <a:spLocks noGrp="1"/>
          </p:cNvSpPr>
          <p:nvPr>
            <p:ph sz="quarter" idx="2"/>
          </p:nvPr>
        </p:nvSpPr>
        <p:spPr>
          <a:xfrm>
            <a:off x="457200" y="2133600"/>
            <a:ext cx="4038600" cy="40386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quarter" idx="4"/>
          </p:nvPr>
        </p:nvSpPr>
        <p:spPr>
          <a:xfrm>
            <a:off x="4648200" y="2133600"/>
            <a:ext cx="4038600" cy="40386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p>
            <a:fld id="{11F53192-07F0-4554-AEE9-5148F3B08C41}" type="datetimeFigureOut">
              <a:rPr lang="cs-CZ" smtClean="0"/>
              <a:pPr/>
              <a:t>21.1.2016</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34E1EC75-B290-4231-A814-348627A70860}" type="slidenum">
              <a:rPr lang="cs-CZ" smtClean="0"/>
              <a:pPr/>
              <a:t>‹#›</a:t>
            </a:fld>
            <a:endParaRPr lang="cs-CZ"/>
          </a:p>
        </p:txBody>
      </p:sp>
      <p:sp>
        <p:nvSpPr>
          <p:cNvPr id="6" name="Rovnoramenný trojúhelní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1F53192-07F0-4554-AEE9-5148F3B08C41}" type="datetimeFigureOut">
              <a:rPr lang="cs-CZ" smtClean="0"/>
              <a:pPr/>
              <a:t>21.1.2016</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34E1EC75-B290-4231-A814-348627A70860}" type="slidenum">
              <a:rPr lang="cs-CZ" smtClean="0"/>
              <a:pPr/>
              <a:t>‹#›</a:t>
            </a:fld>
            <a:endParaRPr lang="cs-CZ"/>
          </a:p>
        </p:txBody>
      </p:sp>
      <p:sp>
        <p:nvSpPr>
          <p:cNvPr id="5" name="Přímá spojovací čára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Rovnoramenný trojúhelní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5" name="Zástupný symbol pro datum 4"/>
          <p:cNvSpPr>
            <a:spLocks noGrp="1"/>
          </p:cNvSpPr>
          <p:nvPr>
            <p:ph type="dt" sz="half" idx="10"/>
          </p:nvPr>
        </p:nvSpPr>
        <p:spPr/>
        <p:txBody>
          <a:bodyPr/>
          <a:lstStyle/>
          <a:p>
            <a:fld id="{11F53192-07F0-4554-AEE9-5148F3B08C41}" type="datetimeFigureOut">
              <a:rPr lang="cs-CZ" smtClean="0"/>
              <a:pPr/>
              <a:t>21.1.2016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4E1EC75-B290-4231-A814-348627A70860}" type="slidenum">
              <a:rPr lang="cs-CZ" smtClean="0"/>
              <a:pPr/>
              <a:t>‹#›</a:t>
            </a:fld>
            <a:endParaRPr lang="cs-CZ"/>
          </a:p>
        </p:txBody>
      </p:sp>
      <p:sp>
        <p:nvSpPr>
          <p:cNvPr id="8" name="Přímá spojovací čára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Přímá spojovací čára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oramenný trojúhelní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Zástupný symbol pro obsah 11"/>
          <p:cNvSpPr>
            <a:spLocks noGrp="1"/>
          </p:cNvSpPr>
          <p:nvPr>
            <p:ph sz="quarter" idx="1"/>
          </p:nvPr>
        </p:nvSpPr>
        <p:spPr>
          <a:xfrm>
            <a:off x="304800" y="304800"/>
            <a:ext cx="5715000" cy="5715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cs-CZ" smtClean="0"/>
              <a:t>Klepnutím lze upravit styl předlohy nadpisů.</a:t>
            </a:r>
            <a:endParaRPr kumimoji="0" lang="en-US"/>
          </a:p>
        </p:txBody>
      </p:sp>
      <p:sp>
        <p:nvSpPr>
          <p:cNvPr id="3" name="Zástupný symbol pro obrázek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cs-CZ" smtClean="0"/>
              <a:t>Klepnutím na ikonu přidáte obrázek.</a:t>
            </a:r>
            <a:endParaRPr kumimoji="0" lang="en-US" dirty="0"/>
          </a:p>
        </p:txBody>
      </p:sp>
      <p:sp>
        <p:nvSpPr>
          <p:cNvPr id="4" name="Zástupný symbol pro text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5" name="Zástupný symbol pro datum 4"/>
          <p:cNvSpPr>
            <a:spLocks noGrp="1"/>
          </p:cNvSpPr>
          <p:nvPr>
            <p:ph type="dt" sz="half" idx="10"/>
          </p:nvPr>
        </p:nvSpPr>
        <p:spPr/>
        <p:txBody>
          <a:bodyPr/>
          <a:lstStyle/>
          <a:p>
            <a:fld id="{11F53192-07F0-4554-AEE9-5148F3B08C41}" type="datetimeFigureOut">
              <a:rPr lang="cs-CZ" smtClean="0"/>
              <a:pPr/>
              <a:t>21.1.2016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4E1EC75-B290-4231-A814-348627A70860}" type="slidenum">
              <a:rPr lang="cs-CZ" smtClean="0"/>
              <a:pPr/>
              <a:t>‹#›</a:t>
            </a:fld>
            <a:endParaRPr lang="cs-CZ"/>
          </a:p>
        </p:txBody>
      </p:sp>
      <p:sp>
        <p:nvSpPr>
          <p:cNvPr id="8" name="Přímá spojovací čára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Rovnoramenný trojúhelní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élní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Zástupný symbol pro nadpis 21"/>
          <p:cNvSpPr>
            <a:spLocks noGrp="1"/>
          </p:cNvSpPr>
          <p:nvPr>
            <p:ph type="title"/>
          </p:nvPr>
        </p:nvSpPr>
        <p:spPr>
          <a:xfrm>
            <a:off x="457200" y="152400"/>
            <a:ext cx="8229600" cy="990600"/>
          </a:xfrm>
          <a:prstGeom prst="rect">
            <a:avLst/>
          </a:prstGeom>
        </p:spPr>
        <p:txBody>
          <a:bodyPr vert="horz" anchor="b" anchorCtr="0">
            <a:normAutofit/>
          </a:bodyPr>
          <a:lstStyle/>
          <a:p>
            <a:r>
              <a:rPr kumimoji="0" lang="cs-CZ" smtClean="0"/>
              <a:t>Klepnutím lze upravit styl předlohy nadpisů.</a:t>
            </a:r>
            <a:endParaRPr kumimoji="0" lang="en-US"/>
          </a:p>
        </p:txBody>
      </p:sp>
      <p:sp>
        <p:nvSpPr>
          <p:cNvPr id="13" name="Zástupný symbol pro text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4" name="Zástupný symbol pro datum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1F53192-07F0-4554-AEE9-5148F3B08C41}" type="datetimeFigureOut">
              <a:rPr lang="cs-CZ" smtClean="0"/>
              <a:pPr/>
              <a:t>21.1.2016</a:t>
            </a:fld>
            <a:endParaRPr lang="cs-CZ"/>
          </a:p>
        </p:txBody>
      </p:sp>
      <p:sp>
        <p:nvSpPr>
          <p:cNvPr id="3" name="Zástupný symbol pro zápatí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cs-CZ"/>
          </a:p>
        </p:txBody>
      </p:sp>
      <p:sp>
        <p:nvSpPr>
          <p:cNvPr id="23" name="Zástupný symbol pro číslo snímku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34E1EC75-B290-4231-A814-348627A70860}" type="slidenum">
              <a:rPr lang="cs-CZ" smtClean="0"/>
              <a:pPr/>
              <a:t>‹#›</a:t>
            </a:fld>
            <a:endParaRPr lang="cs-CZ"/>
          </a:p>
        </p:txBody>
      </p:sp>
      <p:sp>
        <p:nvSpPr>
          <p:cNvPr id="28" name="Přímá spojovací čára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Přímá spojovací čára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ovnoramenný trojúhelní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strukturalni-fondy.cz/"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Veřejné projednání SCLLD MAS </a:t>
            </a:r>
            <a:r>
              <a:rPr lang="cs-CZ" sz="2700" dirty="0" smtClean="0"/>
              <a:t>Vladař – </a:t>
            </a:r>
            <a:r>
              <a:rPr lang="cs-CZ" sz="2700" dirty="0" err="1" smtClean="0"/>
              <a:t>progr</a:t>
            </a:r>
            <a:r>
              <a:rPr lang="cs-CZ" sz="2700" dirty="0" smtClean="0"/>
              <a:t>. rámce, </a:t>
            </a:r>
            <a:r>
              <a:rPr lang="cs-CZ" sz="2700" dirty="0" err="1" smtClean="0"/>
              <a:t>fiche</a:t>
            </a:r>
            <a:r>
              <a:rPr lang="cs-CZ" sz="2700" dirty="0" smtClean="0"/>
              <a:t>, </a:t>
            </a:r>
            <a:r>
              <a:rPr lang="cs-CZ" sz="2700" dirty="0" err="1" smtClean="0"/>
              <a:t>fin</a:t>
            </a:r>
            <a:r>
              <a:rPr lang="cs-CZ" sz="2700" dirty="0" smtClean="0"/>
              <a:t>. plán</a:t>
            </a:r>
            <a:endParaRPr lang="cs-CZ" dirty="0"/>
          </a:p>
        </p:txBody>
      </p:sp>
      <p:sp>
        <p:nvSpPr>
          <p:cNvPr id="3" name="Podnadpis 2"/>
          <p:cNvSpPr>
            <a:spLocks noGrp="1"/>
          </p:cNvSpPr>
          <p:nvPr>
            <p:ph type="subTitle" idx="1"/>
          </p:nvPr>
        </p:nvSpPr>
        <p:spPr/>
        <p:txBody>
          <a:bodyPr>
            <a:normAutofit fontScale="70000" lnSpcReduction="20000"/>
          </a:bodyPr>
          <a:lstStyle/>
          <a:p>
            <a:r>
              <a:rPr lang="cs-CZ" dirty="0" smtClean="0"/>
              <a:t>15.1.2016, </a:t>
            </a:r>
            <a:r>
              <a:rPr lang="cs-CZ" dirty="0" smtClean="0"/>
              <a:t>Žatec</a:t>
            </a:r>
          </a:p>
          <a:p>
            <a:r>
              <a:rPr lang="cs-CZ" dirty="0" smtClean="0"/>
              <a:t>21.1.2016, Chyše</a:t>
            </a:r>
            <a:endParaRPr lang="cs-CZ" dirty="0"/>
          </a:p>
        </p:txBody>
      </p:sp>
      <p:pic>
        <p:nvPicPr>
          <p:cNvPr id="2050" name="Picture 2" descr="Z:\_MAS Vladar_predelat\02 Oficiální dokumenty organizace\Logo MAS Vladař o.p.s\20100401 - logo velké bez pozadí.gif"/>
          <p:cNvPicPr>
            <a:picLocks noChangeAspect="1" noChangeArrowheads="1"/>
          </p:cNvPicPr>
          <p:nvPr/>
        </p:nvPicPr>
        <p:blipFill>
          <a:blip r:embed="rId2" cstate="print"/>
          <a:srcRect/>
          <a:stretch>
            <a:fillRect/>
          </a:stretch>
        </p:blipFill>
        <p:spPr bwMode="auto">
          <a:xfrm>
            <a:off x="5724128" y="332656"/>
            <a:ext cx="2851969" cy="2851970"/>
          </a:xfrm>
          <a:prstGeom prst="rect">
            <a:avLst/>
          </a:prstGeom>
          <a:noFill/>
        </p:spPr>
      </p:pic>
      <p:pic>
        <p:nvPicPr>
          <p:cNvPr id="2052" name="Picture 4" descr="C:\Users\jrysavy\Desktop\kraj-logo.jpg"/>
          <p:cNvPicPr>
            <a:picLocks noChangeAspect="1" noChangeArrowheads="1"/>
          </p:cNvPicPr>
          <p:nvPr/>
        </p:nvPicPr>
        <p:blipFill>
          <a:blip r:embed="rId3" cstate="print"/>
          <a:srcRect/>
          <a:stretch>
            <a:fillRect/>
          </a:stretch>
        </p:blipFill>
        <p:spPr bwMode="auto">
          <a:xfrm>
            <a:off x="467544" y="1268760"/>
            <a:ext cx="1755961" cy="1243806"/>
          </a:xfrm>
          <a:prstGeom prst="rect">
            <a:avLst/>
          </a:prstGeom>
          <a:noFill/>
        </p:spPr>
      </p:pic>
      <p:pic>
        <p:nvPicPr>
          <p:cNvPr id="2053" name="Picture 5" descr="C:\Users\jrysavy\Desktop\podporil-uk-logo-vodorovne-modre-cmyk.jpg"/>
          <p:cNvPicPr>
            <a:picLocks noChangeAspect="1" noChangeArrowheads="1"/>
          </p:cNvPicPr>
          <p:nvPr/>
        </p:nvPicPr>
        <p:blipFill>
          <a:blip r:embed="rId4" cstate="print"/>
          <a:srcRect/>
          <a:stretch>
            <a:fillRect/>
          </a:stretch>
        </p:blipFill>
        <p:spPr bwMode="auto">
          <a:xfrm>
            <a:off x="395536" y="301948"/>
            <a:ext cx="3546023" cy="96681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PRV3: </a:t>
            </a:r>
            <a:r>
              <a:rPr lang="cs-CZ" b="1" dirty="0" smtClean="0"/>
              <a:t>Podpora investic na založení nebo rozvoj nezemědělských činností </a:t>
            </a:r>
            <a:endParaRPr lang="cs-CZ" dirty="0"/>
          </a:p>
        </p:txBody>
      </p:sp>
      <p:sp>
        <p:nvSpPr>
          <p:cNvPr id="3" name="Zástupný symbol pro obsah 2"/>
          <p:cNvSpPr>
            <a:spLocks noGrp="1"/>
          </p:cNvSpPr>
          <p:nvPr>
            <p:ph sz="quarter" idx="1"/>
          </p:nvPr>
        </p:nvSpPr>
        <p:spPr/>
        <p:txBody>
          <a:bodyPr>
            <a:normAutofit fontScale="55000" lnSpcReduction="20000"/>
          </a:bodyPr>
          <a:lstStyle/>
          <a:p>
            <a:r>
              <a:rPr lang="cs-CZ" b="1" dirty="0" smtClean="0"/>
              <a:t>a) Vymezení </a:t>
            </a:r>
            <a:r>
              <a:rPr lang="cs-CZ" b="1" dirty="0" err="1" smtClean="0"/>
              <a:t>Fiche</a:t>
            </a:r>
            <a:r>
              <a:rPr lang="cs-CZ" b="1" dirty="0" smtClean="0"/>
              <a:t> </a:t>
            </a:r>
            <a:r>
              <a:rPr lang="cs-CZ" dirty="0" smtClean="0"/>
              <a:t> </a:t>
            </a:r>
          </a:p>
          <a:p>
            <a:r>
              <a:rPr lang="cs-CZ" dirty="0" smtClean="0"/>
              <a:t>Podpora v rámci tohoto článku zahrnuje investice na založení a rozvoj nezemědělských činností. </a:t>
            </a:r>
          </a:p>
          <a:p>
            <a:r>
              <a:rPr lang="cs-CZ" dirty="0" smtClean="0"/>
              <a:t>Podpora přispívá k naplňování </a:t>
            </a:r>
            <a:r>
              <a:rPr lang="cs-CZ" i="1" dirty="0" smtClean="0"/>
              <a:t>Priority 6 Podpora sociálního začleňování, snižování chudoby a podpora hospodářského rozvoje ve venkovských oblastech</a:t>
            </a:r>
            <a:r>
              <a:rPr lang="cs-CZ" dirty="0" smtClean="0"/>
              <a:t>, zejména prioritní oblasti </a:t>
            </a:r>
            <a:r>
              <a:rPr lang="cs-CZ" i="1" dirty="0" smtClean="0"/>
              <a:t>6A Usnadnění diverzifikace, vytváření malých podniků a pracovních míst</a:t>
            </a:r>
            <a:r>
              <a:rPr lang="cs-CZ" dirty="0" smtClean="0"/>
              <a:t>. </a:t>
            </a:r>
          </a:p>
          <a:p>
            <a:r>
              <a:rPr lang="cs-CZ" b="1" dirty="0" smtClean="0"/>
              <a:t>b) Oblasti podpory </a:t>
            </a:r>
            <a:endParaRPr lang="cs-CZ" dirty="0" smtClean="0"/>
          </a:p>
          <a:p>
            <a:r>
              <a:rPr lang="cs-CZ" dirty="0" smtClean="0"/>
              <a:t>Podporovány budou investice do vybraných nezemědělských činností dle Klasifikace ekonomických činností (CZ-NACE)4: C (</a:t>
            </a:r>
            <a:r>
              <a:rPr lang="cs-CZ" b="1" dirty="0" smtClean="0"/>
              <a:t>Zpracovatelský průmysl</a:t>
            </a:r>
            <a:r>
              <a:rPr lang="cs-CZ" dirty="0" smtClean="0"/>
              <a:t> s výjimkou činností v odvětví oceli, v uhelném průmyslu, v odvětví stavby lodí, v odvětví výroby syntetických vláken dle čl. 13 písm. a) NK (EU) č. 651/2014, a dále s výjimkou tříd 12.00 Výroba tabákových výrobků a 25.40 Výroba zbraní a střeliva), F (</a:t>
            </a:r>
            <a:r>
              <a:rPr lang="cs-CZ" b="1" dirty="0" smtClean="0"/>
              <a:t>Stavebnictví </a:t>
            </a:r>
            <a:r>
              <a:rPr lang="cs-CZ" dirty="0" smtClean="0"/>
              <a:t>s výjimkou skupiny 41.1 Developerská činnost), G (</a:t>
            </a:r>
            <a:r>
              <a:rPr lang="cs-CZ" b="1" dirty="0" smtClean="0"/>
              <a:t>Velkoobchod a maloobchod; opravy a údržba motorových vozidel</a:t>
            </a:r>
            <a:r>
              <a:rPr lang="cs-CZ" dirty="0" smtClean="0"/>
              <a:t> s výjimkou oddílu 46 a skupiny 47.3 Maloobchod s pohonnými hmotami ve specializovaných prodejnách), I (</a:t>
            </a:r>
            <a:r>
              <a:rPr lang="cs-CZ" b="1" dirty="0" smtClean="0"/>
              <a:t>Ubytování, stravování a pohostinství</a:t>
            </a:r>
            <a:r>
              <a:rPr lang="cs-CZ" dirty="0" smtClean="0"/>
              <a:t>), J (</a:t>
            </a:r>
            <a:r>
              <a:rPr lang="cs-CZ" b="1" dirty="0" smtClean="0"/>
              <a:t>Informační a komunikační činnosti</a:t>
            </a:r>
            <a:r>
              <a:rPr lang="cs-CZ" dirty="0" smtClean="0"/>
              <a:t> s výjimkou oddílů 60 a 61), M (</a:t>
            </a:r>
            <a:r>
              <a:rPr lang="cs-CZ" b="1" dirty="0" smtClean="0"/>
              <a:t>Profesní, vědecké a technické činnosti</a:t>
            </a:r>
            <a:r>
              <a:rPr lang="cs-CZ" dirty="0" smtClean="0"/>
              <a:t> s výjimkou oddílu 70), N 79 (Činnosti cestovních kanceláří a agentur a ostatní rezervační služby), N 81 (Činnosti související se stavbami a úpravou krajiny s výjimkou skupiny 81.1), N 82.1 (Administrativní a kancelářské činnosti), N 82.3 (</a:t>
            </a:r>
            <a:r>
              <a:rPr lang="cs-CZ" b="1" dirty="0" smtClean="0"/>
              <a:t>Pořádání konferencí a hospodářských výstav</a:t>
            </a:r>
            <a:r>
              <a:rPr lang="cs-CZ" dirty="0" smtClean="0"/>
              <a:t>), N 82.92 (Balicí činnosti), P 85.59 (Ostatní vzdělávání </a:t>
            </a:r>
            <a:r>
              <a:rPr lang="cs-CZ" dirty="0" err="1" smtClean="0"/>
              <a:t>j</a:t>
            </a:r>
            <a:r>
              <a:rPr lang="cs-CZ" dirty="0" smtClean="0"/>
              <a:t>. n.), R 93 (</a:t>
            </a:r>
            <a:r>
              <a:rPr lang="cs-CZ" b="1" dirty="0" smtClean="0"/>
              <a:t>Sportovní, zábavní a rekreační činnosti</a:t>
            </a:r>
            <a:r>
              <a:rPr lang="cs-CZ" dirty="0" smtClean="0"/>
              <a:t>), S 95 (</a:t>
            </a:r>
            <a:r>
              <a:rPr lang="cs-CZ" b="1" dirty="0" smtClean="0"/>
              <a:t>Opravy počítačů a výrobků pro osobní potřebu a převážně pro domácnost</a:t>
            </a:r>
            <a:r>
              <a:rPr lang="cs-CZ" dirty="0" smtClean="0"/>
              <a:t>) a S 96 (Poskytování ostatních osobních služeb).. Činnosti R 93 (Sportovní, zábavní a rekreační činnosti) a I 56 (Stravování a pohostinství) mohou být realizovány pouze ve vazbě na venkovskou turistiku a ubytovací kapacitu.  </a:t>
            </a:r>
          </a:p>
          <a:p>
            <a:r>
              <a:rPr lang="cs-CZ" b="1" dirty="0" smtClean="0"/>
              <a:t>c) Definice příjemce dotace: </a:t>
            </a:r>
            <a:r>
              <a:rPr lang="cs-CZ" dirty="0" smtClean="0"/>
              <a:t>Podnikatelské subjekty (FO a PO) - </a:t>
            </a:r>
            <a:r>
              <a:rPr lang="cs-CZ" dirty="0" err="1" smtClean="0"/>
              <a:t>mikropodniky</a:t>
            </a:r>
            <a:r>
              <a:rPr lang="cs-CZ" dirty="0" smtClean="0"/>
              <a:t> a malé podniky ve venkovských oblastech, jakož i zemědělci. </a:t>
            </a:r>
          </a:p>
          <a:p>
            <a:r>
              <a:rPr lang="cs-CZ" b="1" dirty="0" smtClean="0"/>
              <a:t>d) Indikátory výstupů: </a:t>
            </a:r>
            <a:r>
              <a:rPr lang="cs-CZ" dirty="0" smtClean="0"/>
              <a:t>93701 Počet podpořených podniků/příjemců </a:t>
            </a:r>
          </a:p>
          <a:p>
            <a:r>
              <a:rPr lang="cs-CZ" b="1" dirty="0" smtClean="0"/>
              <a:t>e) Indikátory výsledků: </a:t>
            </a:r>
            <a:r>
              <a:rPr lang="cs-CZ" dirty="0" smtClean="0"/>
              <a:t>94800 Pracovní místa vytvořená v rámci podpořených projektů (Leader) </a:t>
            </a:r>
          </a:p>
          <a:p>
            <a:endParaRPr lang="cs-C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PRV4: </a:t>
            </a:r>
            <a:r>
              <a:rPr lang="cs-CZ" b="1" dirty="0" smtClean="0"/>
              <a:t>Neproduktivní investice v lesích</a:t>
            </a:r>
            <a:endParaRPr lang="cs-CZ" dirty="0"/>
          </a:p>
        </p:txBody>
      </p:sp>
      <p:sp>
        <p:nvSpPr>
          <p:cNvPr id="3" name="Zástupný symbol pro obsah 2"/>
          <p:cNvSpPr>
            <a:spLocks noGrp="1"/>
          </p:cNvSpPr>
          <p:nvPr>
            <p:ph sz="quarter" idx="1"/>
          </p:nvPr>
        </p:nvSpPr>
        <p:spPr/>
        <p:txBody>
          <a:bodyPr>
            <a:normAutofit fontScale="55000" lnSpcReduction="20000"/>
          </a:bodyPr>
          <a:lstStyle/>
          <a:p>
            <a:r>
              <a:rPr lang="cs-CZ" b="1" dirty="0" smtClean="0"/>
              <a:t>a) Vymezení </a:t>
            </a:r>
            <a:r>
              <a:rPr lang="cs-CZ" b="1" dirty="0" err="1" smtClean="0"/>
              <a:t>Fiche</a:t>
            </a:r>
            <a:r>
              <a:rPr lang="cs-CZ" b="1" dirty="0" smtClean="0"/>
              <a:t> </a:t>
            </a:r>
            <a:endParaRPr lang="cs-CZ" dirty="0" smtClean="0"/>
          </a:p>
          <a:p>
            <a:r>
              <a:rPr lang="cs-CZ" dirty="0" smtClean="0"/>
              <a:t>Podpora v rámci tohoto článku zahrnuje investice ke zvyšování environmentálních a společenských funkcí lesa podporou činností využívajících společenského potenciálu lesů.  </a:t>
            </a:r>
          </a:p>
          <a:p>
            <a:r>
              <a:rPr lang="cs-CZ" dirty="0" smtClean="0"/>
              <a:t>Podpora přispívá k naplňování </a:t>
            </a:r>
            <a:r>
              <a:rPr lang="cs-CZ" i="1" dirty="0" smtClean="0"/>
              <a:t>Priority 4 Podpora obnovy, zachování a zlepšení ekosystémů závislých na zemědělství a lesnictví</a:t>
            </a:r>
            <a:r>
              <a:rPr lang="cs-CZ" dirty="0" smtClean="0"/>
              <a:t>, zejména prioritní oblasti </a:t>
            </a:r>
            <a:r>
              <a:rPr lang="cs-CZ" i="1" dirty="0" smtClean="0"/>
              <a:t>4C Předcházení erozi půdy a lepší hospodaření s půdou</a:t>
            </a:r>
            <a:r>
              <a:rPr lang="cs-CZ" dirty="0" smtClean="0"/>
              <a:t>, podpora má vedlejší efekt na prioritní oblast </a:t>
            </a:r>
            <a:r>
              <a:rPr lang="cs-CZ" i="1" dirty="0" smtClean="0"/>
              <a:t>4A Obnova, zachování a posílení biologické rozmanitosti, včetně oblastí sítě Natura 2000, oblastí s přírodními či jinými zvláštními omezeními a zemědělství vysoké přírodní hodnoty, i stavu evropské krajiny</a:t>
            </a:r>
            <a:r>
              <a:rPr lang="cs-CZ" dirty="0" smtClean="0"/>
              <a:t>. </a:t>
            </a:r>
          </a:p>
          <a:p>
            <a:r>
              <a:rPr lang="cs-CZ" b="1" dirty="0" smtClean="0"/>
              <a:t>b) Oblasti podpory </a:t>
            </a:r>
            <a:endParaRPr lang="cs-CZ" dirty="0" smtClean="0"/>
          </a:p>
          <a:p>
            <a:r>
              <a:rPr lang="cs-CZ" dirty="0" smtClean="0"/>
              <a:t>Způsobilé pro podporu jsou projekty zaměřené na posílení rekreační funkce lesa, např. značení, výstavba a rekonstrukce stezek pro turisty (do šíře 2 m), značení významných přírodních prvků, výstavba herních a naučných prvků, fitness prvků. Podporovány budou též aktivity vedoucí k usměrňování návštěvnosti území, např. zřizování odpočinkových stanovišť, přístřešků, informačních tabulí, závory. Realizovat lze také opatření k údržbě lesního prostředí, např. zařízení k odkládání odpadků a opatření k zajištění bezpečnosti návštěvníků lesa, např. mostky, lávky, zábradlí, stupně. </a:t>
            </a:r>
          </a:p>
          <a:p>
            <a:r>
              <a:rPr lang="cs-CZ" dirty="0" smtClean="0"/>
              <a:t>Projekty musí být realizovány na PUPFL s výjimkou zvláště chráněných území a oblastí Natura 2000. Žadatel na PUPFL, na které žádá o podporu, hospodaří podle platného lesního hospodářského plánu, nebo podle převzaté platné lesní hospodářské osnovy. </a:t>
            </a:r>
          </a:p>
          <a:p>
            <a:r>
              <a:rPr lang="cs-CZ" b="1" dirty="0" smtClean="0"/>
              <a:t>c) Definice příjemce dotace: </a:t>
            </a:r>
            <a:r>
              <a:rPr lang="cs-CZ" dirty="0" smtClean="0"/>
              <a:t>Soukromí a veřejní držitelé lesů a jiné soukromoprávní a veřejnoprávní subjekty a jejich sdružení.  </a:t>
            </a:r>
          </a:p>
          <a:p>
            <a:r>
              <a:rPr lang="cs-CZ" b="1" dirty="0" smtClean="0"/>
              <a:t>d) Indikátory výstupů: </a:t>
            </a:r>
            <a:r>
              <a:rPr lang="cs-CZ" dirty="0" smtClean="0"/>
              <a:t>92702 Počet podpořených operací (akcí) , 93001 Celková plocha (ha)   </a:t>
            </a:r>
          </a:p>
          <a:p>
            <a:r>
              <a:rPr lang="cs-CZ" b="1" dirty="0" smtClean="0"/>
              <a:t>e) Indikátory výsledků: </a:t>
            </a:r>
            <a:r>
              <a:rPr lang="cs-CZ" dirty="0" smtClean="0"/>
              <a:t>Závazný indikátor není stanoven.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PRV5: </a:t>
            </a:r>
            <a:r>
              <a:rPr lang="cs-CZ" b="1" dirty="0" smtClean="0"/>
              <a:t>Sdílení zařízení a zdrojů</a:t>
            </a:r>
            <a:endParaRPr lang="cs-CZ" dirty="0"/>
          </a:p>
        </p:txBody>
      </p:sp>
      <p:sp>
        <p:nvSpPr>
          <p:cNvPr id="3" name="Zástupný symbol pro obsah 2"/>
          <p:cNvSpPr>
            <a:spLocks noGrp="1"/>
          </p:cNvSpPr>
          <p:nvPr>
            <p:ph sz="quarter" idx="1"/>
          </p:nvPr>
        </p:nvSpPr>
        <p:spPr/>
        <p:txBody>
          <a:bodyPr>
            <a:normAutofit fontScale="40000" lnSpcReduction="20000"/>
          </a:bodyPr>
          <a:lstStyle/>
          <a:p>
            <a:r>
              <a:rPr lang="cs-CZ" b="1" dirty="0" smtClean="0"/>
              <a:t>a) Vymezení </a:t>
            </a:r>
            <a:r>
              <a:rPr lang="cs-CZ" b="1" dirty="0" err="1" smtClean="0"/>
              <a:t>Fiche</a:t>
            </a:r>
            <a:r>
              <a:rPr lang="cs-CZ" b="1" dirty="0" smtClean="0"/>
              <a:t> </a:t>
            </a:r>
            <a:endParaRPr lang="cs-CZ" dirty="0" smtClean="0"/>
          </a:p>
          <a:p>
            <a:r>
              <a:rPr lang="cs-CZ" dirty="0" smtClean="0"/>
              <a:t>Podpora je zaměřena na spolupráci minimálně dvou subjektů při společném sdílení zařízení a zdrojů. Cílem spolupráce je efektivní využití zdrojů a dosažení úspor, kterých by při individuálním postupu nemohlo být dosaženo. </a:t>
            </a:r>
          </a:p>
          <a:p>
            <a:r>
              <a:rPr lang="cs-CZ" dirty="0" smtClean="0"/>
              <a:t>Podpora přispívá k naplňování </a:t>
            </a:r>
            <a:r>
              <a:rPr lang="cs-CZ" i="1" dirty="0" smtClean="0"/>
              <a:t>Priority 2 Zvýšení životaschopnosti zemědělských podniků a konkurenceschopnosti všech druhů zemědělské činnosti ve všech regionech a podpora inovativních zemědělských technologií a udržitelného obhospodařování lesů</a:t>
            </a:r>
            <a:r>
              <a:rPr lang="cs-CZ" dirty="0" smtClean="0"/>
              <a:t>, zejména prioritní oblasti </a:t>
            </a:r>
            <a:r>
              <a:rPr lang="cs-CZ" i="1" dirty="0" smtClean="0"/>
              <a:t>2A Zlepšení hospodářské výkonnosti všech zemědělských podniků a usnadnění jejich restrukturalizace a modernizace, zejména za účelem zvýšení míry účasti na trhu a orientace na trh, jakož i diverzifikace zemědělských činností</a:t>
            </a:r>
            <a:r>
              <a:rPr lang="cs-CZ" dirty="0" smtClean="0"/>
              <a:t>, podpora má vedlejší efekt na prioritní oblast </a:t>
            </a:r>
            <a:r>
              <a:rPr lang="cs-CZ" i="1" dirty="0" smtClean="0"/>
              <a:t>2C Zlepšení ekonomické výkonnosti lesního hospodářství</a:t>
            </a:r>
            <a:r>
              <a:rPr lang="cs-CZ" dirty="0" smtClean="0"/>
              <a:t> a </a:t>
            </a:r>
            <a:r>
              <a:rPr lang="cs-CZ" i="1" dirty="0" smtClean="0"/>
              <a:t>3A Zlepšení konkurenceschopnosti prvovýrobců jejich lepším začleněním do zemědělsko-potravinářského řetězce prostřednictvím programů jakosti, přidáváním hodnoty zemědělským produktům a podporou místních trhů a krátkodobých řetězců, seskupení a organizací producentů a mezioborových organizací</a:t>
            </a:r>
            <a:r>
              <a:rPr lang="cs-CZ" dirty="0" smtClean="0"/>
              <a:t>. </a:t>
            </a:r>
          </a:p>
          <a:p>
            <a:r>
              <a:rPr lang="cs-CZ" b="1" dirty="0" smtClean="0"/>
              <a:t>b) Oblasti podpory </a:t>
            </a:r>
            <a:endParaRPr lang="cs-CZ" dirty="0" smtClean="0"/>
          </a:p>
          <a:p>
            <a:r>
              <a:rPr lang="cs-CZ" dirty="0" smtClean="0"/>
              <a:t>Výsledky spolupráce jsou přínosem do odvětví zemědělství, potravinářství nebo lesnictví nebo směřují do venkovských oblastí. Podporovány budou společné investice, tzn. pořízení konkrétní technologie či stroje k výkonu činnosti spolupracujících subjektů. Modernizace nebo nová výstavba skladovacích a výrobních prostor nebo provedení stavebních prací potřebných k umožnění efektivního využití zdrojů (např. přírodních, energetických či genetických zdrojů). V souvislosti s realizovanou investicí může být podpora poskytnuta též na vznik a koordinaci spolupracujících subjektů, tzn. spolupráce na tvorbě studií a podnikatelského plánu. V případě spolupráce v odvětví zemědělství se projekt týká zemědělské prvovýroby nebo zpracování zemědělských produktů nebo uvádění zemědělských produktů na trh. </a:t>
            </a:r>
          </a:p>
          <a:p>
            <a:r>
              <a:rPr lang="cs-CZ" dirty="0" smtClean="0"/>
              <a:t>V rámci této </a:t>
            </a:r>
            <a:r>
              <a:rPr lang="cs-CZ" dirty="0" err="1" smtClean="0"/>
              <a:t>Fiche</a:t>
            </a:r>
            <a:r>
              <a:rPr lang="cs-CZ" dirty="0" smtClean="0"/>
              <a:t> nelze podpořit investice týkající se zpracování produktů rybolovu  a výroby medu a dále v případě zpracování vinných hroznů technologie, které obsahují: dřevěný sud nebo uzavřenou dřevěnou nádobu na výrobu vína o objemu nejméně 600 litrů, speciální kvasnou nádobu s aktivním potápěním matolinového klobouku pro výrobu červených vín nebo </a:t>
            </a:r>
            <a:r>
              <a:rPr lang="cs-CZ" dirty="0" err="1" smtClean="0"/>
              <a:t>cross</a:t>
            </a:r>
            <a:r>
              <a:rPr lang="cs-CZ" dirty="0" smtClean="0"/>
              <a:t>-</a:t>
            </a:r>
            <a:r>
              <a:rPr lang="cs-CZ" dirty="0" err="1" smtClean="0"/>
              <a:t>flow</a:t>
            </a:r>
            <a:r>
              <a:rPr lang="cs-CZ" dirty="0" smtClean="0"/>
              <a:t> filtr na víno, ve kterém je víno přiváděno na membránu tangenciálně a určitý objem vína prochází membránou jako filtrát a zbývající pokračuje podél membrány s odfiltrovanými nečistotami. </a:t>
            </a:r>
          </a:p>
          <a:p>
            <a:r>
              <a:rPr lang="cs-CZ" b="1" dirty="0" smtClean="0"/>
              <a:t>c) Definice příjemce dotace </a:t>
            </a:r>
            <a:endParaRPr lang="cs-CZ" dirty="0" smtClean="0"/>
          </a:p>
          <a:p>
            <a:r>
              <a:rPr lang="cs-CZ" dirty="0" smtClean="0"/>
              <a:t>Uskupení minimálně dvou subjektů, přičemž minimálně jeden musí prokázat podnikatelskou činnost v odvětví zemědělství nebo potravinářství, v případě lesnictví se jedná o subjekt hospodařící v lesích. Každý subjekt musí splňovat kategorii </a:t>
            </a:r>
            <a:r>
              <a:rPr lang="cs-CZ" dirty="0" err="1" smtClean="0"/>
              <a:t>mikropodniku</a:t>
            </a:r>
            <a:r>
              <a:rPr lang="cs-CZ" dirty="0" smtClean="0"/>
              <a:t>. Může se jednat o následující subjekty: zemědělský podnikatel, výrobce potravin, subjekt hospodařící v lesích.  </a:t>
            </a:r>
            <a:r>
              <a:rPr lang="cs-CZ" b="1" dirty="0" smtClean="0"/>
              <a:t> </a:t>
            </a:r>
            <a:endParaRPr lang="cs-CZ" dirty="0" smtClean="0"/>
          </a:p>
          <a:p>
            <a:r>
              <a:rPr lang="cs-CZ" b="1" dirty="0" smtClean="0"/>
              <a:t>d) Indikátory výstupů: </a:t>
            </a:r>
            <a:r>
              <a:rPr lang="cs-CZ" dirty="0" smtClean="0"/>
              <a:t>93102 Počet podpořených kooperačních </a:t>
            </a:r>
            <a:r>
              <a:rPr lang="cs-CZ" dirty="0" err="1" smtClean="0"/>
              <a:t>činnostíí</a:t>
            </a:r>
            <a:r>
              <a:rPr lang="cs-CZ" dirty="0" smtClean="0"/>
              <a:t>: 93701 Počet podpořených podniků/příjemců </a:t>
            </a:r>
          </a:p>
          <a:p>
            <a:r>
              <a:rPr lang="cs-CZ" b="1" dirty="0" smtClean="0"/>
              <a:t>e) Indikátory výsledků: </a:t>
            </a:r>
            <a:r>
              <a:rPr lang="cs-CZ" dirty="0" smtClean="0"/>
              <a:t>Závazný indikátor není stanoven.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000" dirty="0" smtClean="0"/>
              <a:t>PRV6: </a:t>
            </a:r>
            <a:r>
              <a:rPr lang="cs-CZ" sz="2000" b="1" dirty="0" smtClean="0"/>
              <a:t>Horizontální a vertikální spolupráce mezi účastníky krátkých dodavatelských řetězců a místních trhů </a:t>
            </a:r>
            <a:endParaRPr lang="cs-CZ" sz="2000" dirty="0"/>
          </a:p>
        </p:txBody>
      </p:sp>
      <p:sp>
        <p:nvSpPr>
          <p:cNvPr id="3" name="Zástupný symbol pro obsah 2"/>
          <p:cNvSpPr>
            <a:spLocks noGrp="1"/>
          </p:cNvSpPr>
          <p:nvPr>
            <p:ph sz="quarter" idx="1"/>
          </p:nvPr>
        </p:nvSpPr>
        <p:spPr/>
        <p:txBody>
          <a:bodyPr>
            <a:normAutofit fontScale="47500" lnSpcReduction="20000"/>
          </a:bodyPr>
          <a:lstStyle/>
          <a:p>
            <a:r>
              <a:rPr lang="cs-CZ" b="1" dirty="0" smtClean="0"/>
              <a:t>a) Vymezení </a:t>
            </a:r>
            <a:r>
              <a:rPr lang="cs-CZ" b="1" dirty="0" err="1" smtClean="0"/>
              <a:t>Fiche</a:t>
            </a:r>
            <a:r>
              <a:rPr lang="cs-CZ" b="1" dirty="0" smtClean="0"/>
              <a:t> </a:t>
            </a:r>
            <a:r>
              <a:rPr lang="cs-CZ" dirty="0" smtClean="0"/>
              <a:t/>
            </a:r>
            <a:br>
              <a:rPr lang="cs-CZ" dirty="0" smtClean="0"/>
            </a:br>
            <a:r>
              <a:rPr lang="cs-CZ" dirty="0" smtClean="0"/>
              <a:t>Podpora je zaměřena na spolupráci minimálně dvou subjektů, která vede k vytváření  a rozvoji krátkých dodavatelských řetězců (KDŘ) a místních trhů. </a:t>
            </a:r>
            <a:br>
              <a:rPr lang="cs-CZ" dirty="0" smtClean="0"/>
            </a:br>
            <a:r>
              <a:rPr lang="cs-CZ" dirty="0" smtClean="0"/>
              <a:t>Podpora přispívá k naplňování </a:t>
            </a:r>
            <a:r>
              <a:rPr lang="cs-CZ" i="1" dirty="0" smtClean="0"/>
              <a:t>Priority 3 Podpora organizace potravinového řetězce, včetně zpracování zemědělských produktů a jejich uvádění na trh, dobrých životních podmínek zvířat a řízení rizik v zemědělství</a:t>
            </a:r>
            <a:r>
              <a:rPr lang="cs-CZ" dirty="0" smtClean="0"/>
              <a:t>, zejména prioritní oblasti </a:t>
            </a:r>
            <a:r>
              <a:rPr lang="cs-CZ" i="1" dirty="0" smtClean="0"/>
              <a:t>3A Zlepšení konkurenceschopnosti prvovýrobců jejich lepším začleněním do zemědělsko-potravinářského řetězce prostřednictvím programů jakosti, přidáváním hodnoty zemědělským produktům a podporou místních trhů a krátkodobých řetězců, seskupení a organizací producentů a mezioborových organizací, </a:t>
            </a:r>
            <a:r>
              <a:rPr lang="cs-CZ" dirty="0" smtClean="0"/>
              <a:t>podpora má vedlejší efekt na prioritní oblast </a:t>
            </a:r>
            <a:r>
              <a:rPr lang="cs-CZ" i="1" dirty="0" smtClean="0"/>
              <a:t>2A Zlepšení hospodářské výkonnosti všech zemědělských podniků a usnadnění jejich restrukturalizace a modernizace, zejména za účelem zvýšení míry účasti na trhu a orientace na trh, jakož i diverzifikace zemědělských činností</a:t>
            </a:r>
            <a:r>
              <a:rPr lang="cs-CZ" dirty="0" smtClean="0"/>
              <a:t>. </a:t>
            </a:r>
          </a:p>
          <a:p>
            <a:r>
              <a:rPr lang="cs-CZ" b="1" dirty="0" smtClean="0"/>
              <a:t>b) Oblasti podpory </a:t>
            </a:r>
            <a:r>
              <a:rPr lang="cs-CZ" dirty="0" smtClean="0"/>
              <a:t/>
            </a:r>
            <a:br>
              <a:rPr lang="cs-CZ" dirty="0" smtClean="0"/>
            </a:br>
            <a:r>
              <a:rPr lang="cs-CZ" dirty="0" smtClean="0"/>
              <a:t>Účelem podpory je začlenění prvovýrobců do dodavatelských řetězců a posílení jejich konkurenceschopnosti. Podpora je určena pro společné investice na vznik, rozvoj a společnou propagaci KDŘ nebo místního trhu. Způsobilé jsou aktivity např. společné pořízení strojů, technologie a vybavení, stavební náklady na novou výstavbu nebo modernizaci nemovitého majetku, pořízení počítačového softwaru, propagační činnost, tvorba studií a podnikatelského plánu. </a:t>
            </a:r>
            <a:br>
              <a:rPr lang="cs-CZ" dirty="0" smtClean="0"/>
            </a:br>
            <a:r>
              <a:rPr lang="cs-CZ" dirty="0" smtClean="0"/>
              <a:t>Podpora se týká pouze dodavatelských řetězců, které zahrnují nejvýš jednoho zprostředkovatele mezi zemědělcem a spotřebitelem. Podpora se týká trhů splňujících definici místního trhu (viz kapitola 1 Základní pojmy a zkratky).  </a:t>
            </a:r>
            <a:r>
              <a:rPr lang="cs-CZ" b="1" dirty="0" smtClean="0"/>
              <a:t> </a:t>
            </a:r>
            <a:endParaRPr lang="cs-CZ" dirty="0" smtClean="0"/>
          </a:p>
          <a:p>
            <a:r>
              <a:rPr lang="cs-CZ" b="1" dirty="0" smtClean="0"/>
              <a:t>c) Definice příjemce dotace </a:t>
            </a:r>
            <a:r>
              <a:rPr lang="cs-CZ" dirty="0" smtClean="0"/>
              <a:t/>
            </a:r>
            <a:br>
              <a:rPr lang="cs-CZ" dirty="0" smtClean="0"/>
            </a:br>
            <a:r>
              <a:rPr lang="cs-CZ" dirty="0" smtClean="0"/>
              <a:t>Uskupení minimálně dvou subjektů, přičemž minimálně jeden musí prokázat podnikatelskou činnost v odvětví zemědělství nebo potravinářství. Může se jednat o následující subjekty: zemědělský podnikatel, výrobce potravin, nevládní neziskové organizace zastupující zemědělce nebo zpracovatele potravin, obce nebo svazky obcí.  </a:t>
            </a:r>
            <a:r>
              <a:rPr lang="cs-CZ" b="1" dirty="0" smtClean="0"/>
              <a:t> </a:t>
            </a:r>
            <a:endParaRPr lang="cs-CZ" dirty="0" smtClean="0"/>
          </a:p>
          <a:p>
            <a:r>
              <a:rPr lang="cs-CZ" b="1" dirty="0" smtClean="0"/>
              <a:t>d) Indikátory výstupů: </a:t>
            </a:r>
            <a:r>
              <a:rPr lang="cs-CZ" dirty="0" smtClean="0"/>
              <a:t>93102 Počet podpořených kooperačních činností , 93701 Počet podpořených podniků/příjemců </a:t>
            </a:r>
          </a:p>
          <a:p>
            <a:r>
              <a:rPr lang="cs-CZ" b="1" dirty="0" smtClean="0"/>
              <a:t>e) Indikátory výsledků:</a:t>
            </a:r>
            <a:r>
              <a:rPr lang="cs-CZ" dirty="0" smtClean="0"/>
              <a:t> Závazný indikátor není stanoven. </a:t>
            </a:r>
          </a:p>
          <a:p>
            <a:endParaRPr lang="cs-CZ"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PRV7: </a:t>
            </a:r>
            <a:r>
              <a:rPr lang="cs-CZ" b="1" dirty="0" smtClean="0"/>
              <a:t>Předávání znalostí a informační akce</a:t>
            </a:r>
            <a:endParaRPr lang="cs-CZ" dirty="0"/>
          </a:p>
        </p:txBody>
      </p:sp>
      <p:sp>
        <p:nvSpPr>
          <p:cNvPr id="3" name="Zástupný symbol pro obsah 2"/>
          <p:cNvSpPr>
            <a:spLocks noGrp="1"/>
          </p:cNvSpPr>
          <p:nvPr>
            <p:ph sz="quarter" idx="1"/>
          </p:nvPr>
        </p:nvSpPr>
        <p:spPr/>
        <p:txBody>
          <a:bodyPr>
            <a:normAutofit fontScale="47500" lnSpcReduction="20000"/>
          </a:bodyPr>
          <a:lstStyle/>
          <a:p>
            <a:r>
              <a:rPr lang="cs-CZ" b="1" dirty="0" smtClean="0"/>
              <a:t>a) Vymezení </a:t>
            </a:r>
            <a:r>
              <a:rPr lang="cs-CZ" b="1" dirty="0" err="1" smtClean="0"/>
              <a:t>Fiche</a:t>
            </a:r>
            <a:r>
              <a:rPr lang="cs-CZ" b="1" dirty="0" smtClean="0"/>
              <a:t> </a:t>
            </a:r>
            <a:endParaRPr lang="cs-CZ" dirty="0" smtClean="0"/>
          </a:p>
          <a:p>
            <a:r>
              <a:rPr lang="cs-CZ" dirty="0" smtClean="0"/>
              <a:t>Podpora zahrnuje činnosti v oblasti odborného vzdělávání a získávání dovedností  a informační akce.  </a:t>
            </a:r>
          </a:p>
          <a:p>
            <a:r>
              <a:rPr lang="cs-CZ" dirty="0" smtClean="0"/>
              <a:t>Podpora je určena pro osoby pracující v odvětvích zemědělství, potravinářství a lesnictví, uživatele půdy a jiné hospodářské subjekty, jež jsou malými nebo středními podniky působícími ve venkovských oblastech. </a:t>
            </a:r>
          </a:p>
          <a:p>
            <a:r>
              <a:rPr lang="cs-CZ" dirty="0" smtClean="0"/>
              <a:t>Podpora přispívá k naplňování </a:t>
            </a:r>
            <a:r>
              <a:rPr lang="cs-CZ" i="1" dirty="0" smtClean="0"/>
              <a:t>Priority 1 Podpora předávání poznatků a inovací v zemědělství, lesnictví a ve venkovských oblastech</a:t>
            </a:r>
            <a:r>
              <a:rPr lang="cs-CZ" dirty="0" smtClean="0"/>
              <a:t>, zejména prioritní oblasti </a:t>
            </a:r>
            <a:r>
              <a:rPr lang="cs-CZ" i="1" dirty="0" smtClean="0"/>
              <a:t>1A Podpora inovací, spolupráce a rozvoje znalostní základny ve venkovských oblastech </a:t>
            </a:r>
            <a:r>
              <a:rPr lang="cs-CZ" dirty="0" smtClean="0"/>
              <a:t>a prioritní oblasti </a:t>
            </a:r>
            <a:r>
              <a:rPr lang="cs-CZ" i="1" dirty="0" smtClean="0"/>
              <a:t>1C Podpora celoživotního vzdělávání a odborné přípravy v odvětvích zemědělství a lesnictví</a:t>
            </a:r>
            <a:r>
              <a:rPr lang="cs-CZ" dirty="0" smtClean="0"/>
              <a:t>. </a:t>
            </a:r>
          </a:p>
          <a:p>
            <a:r>
              <a:rPr lang="cs-CZ" b="1" dirty="0" smtClean="0"/>
              <a:t>b) Oblasti podpory </a:t>
            </a:r>
            <a:endParaRPr lang="cs-CZ" dirty="0" smtClean="0"/>
          </a:p>
          <a:p>
            <a:r>
              <a:rPr lang="cs-CZ" dirty="0" smtClean="0"/>
              <a:t>Činnosti v oblasti odborného vzdělávání a získávání dovedností mohou zahrnovat vzdělávací kurzy a workshopy.  </a:t>
            </a:r>
          </a:p>
          <a:p>
            <a:r>
              <a:rPr lang="cs-CZ" dirty="0" smtClean="0"/>
              <a:t>Podpora se nevztahuje na vzdělávací kurzy a kurzy odborné přípravy, které tvoří součást běžných vzdělávacích programů nebo systémů středního a vyššího vzdělávání. Subjekty zajišťující předávání znalostí a informační služby musí mít k plnění tohoto úkolu příslušné kapacity v podobě kvalifikovaných zaměstnanců a pravidelné odborné přípravy.  Způsobilými výdaji mohou být náklady na organizaci a zajištění vzdělávacích akcí (do 15 účastníků) nebo informačních akcí (15 a více účastníků), včetně exkurzí pořádaných v souvislosti s projektem.  </a:t>
            </a:r>
          </a:p>
          <a:p>
            <a:r>
              <a:rPr lang="cs-CZ" dirty="0" smtClean="0"/>
              <a:t>Témata vzdělávacích a informačních akcí musí být zaměřena na aktivity podporované v rámci PRV, zejména na ty, které MAS hodlá podporovat v Programovém rámci PRV. </a:t>
            </a:r>
          </a:p>
          <a:p>
            <a:r>
              <a:rPr lang="cs-CZ" b="1" dirty="0" smtClean="0"/>
              <a:t>c) Definice příjemce dotace: </a:t>
            </a:r>
            <a:r>
              <a:rPr lang="cs-CZ" dirty="0" smtClean="0"/>
              <a:t>Subjekt zajišťující odborné vzdělávání či jiné předávání znalostí a informační akce. </a:t>
            </a:r>
          </a:p>
          <a:p>
            <a:r>
              <a:rPr lang="cs-CZ" b="1" dirty="0" smtClean="0"/>
              <a:t>d) Indikátory výstupů</a:t>
            </a:r>
            <a:r>
              <a:rPr lang="cs-CZ" dirty="0" smtClean="0"/>
              <a:t>: 92301 Počet účastníků vzdělávání (Týká se pouze vzdělávacích akcí (nikoliv informačních akcí))</a:t>
            </a:r>
          </a:p>
          <a:p>
            <a:r>
              <a:rPr lang="cs-CZ" b="1" dirty="0" smtClean="0"/>
              <a:t>e) Indikátory výsledků</a:t>
            </a:r>
            <a:r>
              <a:rPr lang="cs-CZ" dirty="0" smtClean="0"/>
              <a:t> : T3 Celkový počet vyškolených účastníků podle čl. 14 nařízení EU č. 1305/2013 (Vzdělávací akce)</a:t>
            </a:r>
            <a:endParaRPr lang="cs-C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PRV8: </a:t>
            </a:r>
            <a:r>
              <a:rPr lang="cs-CZ" b="1" dirty="0" smtClean="0"/>
              <a:t>Projekty spolupráce mezi MAS</a:t>
            </a:r>
            <a:endParaRPr lang="cs-CZ" dirty="0"/>
          </a:p>
        </p:txBody>
      </p:sp>
      <p:sp>
        <p:nvSpPr>
          <p:cNvPr id="3" name="Zástupný symbol pro obsah 2"/>
          <p:cNvSpPr>
            <a:spLocks noGrp="1"/>
          </p:cNvSpPr>
          <p:nvPr>
            <p:ph sz="quarter" idx="1"/>
          </p:nvPr>
        </p:nvSpPr>
        <p:spPr/>
        <p:txBody>
          <a:bodyPr>
            <a:normAutofit fontScale="62500" lnSpcReduction="20000"/>
          </a:bodyPr>
          <a:lstStyle/>
          <a:p>
            <a:endParaRPr lang="cs-CZ" dirty="0" smtClean="0"/>
          </a:p>
          <a:p>
            <a:r>
              <a:rPr lang="cs-CZ" b="1" dirty="0" smtClean="0"/>
              <a:t>a) Vymezení </a:t>
            </a:r>
            <a:r>
              <a:rPr lang="cs-CZ" b="1" dirty="0" err="1" smtClean="0"/>
              <a:t>Fiche</a:t>
            </a:r>
            <a:r>
              <a:rPr lang="cs-CZ" b="1" dirty="0" smtClean="0"/>
              <a:t> </a:t>
            </a:r>
          </a:p>
          <a:p>
            <a:pPr lvl="1"/>
            <a:r>
              <a:rPr lang="cs-CZ" dirty="0" smtClean="0"/>
              <a:t>Projekty musí vykazovat hodnotu přidanou spoluprací, tzn., že výstupy projektu by bez této spolupráce v takové podobě nevznikly. MAS může spolupracovat i s jinými partnerstvími, avšak způsobilé pro podporu budou pouze výdaje realizované MAS, jejíž SCLLD byla schválena z PRV. </a:t>
            </a:r>
          </a:p>
          <a:p>
            <a:r>
              <a:rPr lang="cs-CZ" b="1" dirty="0" smtClean="0"/>
              <a:t>b) Oblasti podpory </a:t>
            </a:r>
            <a:endParaRPr lang="cs-CZ" dirty="0" smtClean="0"/>
          </a:p>
          <a:p>
            <a:pPr lvl="1"/>
            <a:r>
              <a:rPr lang="cs-CZ" dirty="0" smtClean="0"/>
              <a:t>Oblast podpory bude vymezovat popis témat projektů spolupráce, které musí být v souladu se SCLLD MAS. V rámci projektu lze realizovat měkké akce (propagační, informační, vzdělávací a volnočasové) zaměřené na témata, která jsou řešena v SCLLD daných MAS. </a:t>
            </a:r>
          </a:p>
          <a:p>
            <a:pPr lvl="1"/>
            <a:r>
              <a:rPr lang="cs-CZ" dirty="0" smtClean="0"/>
              <a:t>Jako hmotné a nehmotné investice včetně stavebních úprav je možné realizovat pouze následující výdaje: </a:t>
            </a:r>
          </a:p>
          <a:p>
            <a:pPr lvl="2"/>
            <a:r>
              <a:rPr lang="cs-CZ" dirty="0" smtClean="0"/>
              <a:t>investice </a:t>
            </a:r>
            <a:r>
              <a:rPr lang="cs-CZ" dirty="0" smtClean="0"/>
              <a:t>týkající se zajištění odbytu místní produkce včetně zavedení značení místních výrobků a služeb, </a:t>
            </a:r>
          </a:p>
          <a:p>
            <a:pPr lvl="2"/>
            <a:r>
              <a:rPr lang="cs-CZ" dirty="0" smtClean="0"/>
              <a:t>investice </a:t>
            </a:r>
            <a:r>
              <a:rPr lang="cs-CZ" dirty="0" smtClean="0"/>
              <a:t>související se vzdělávacími aktivitami, </a:t>
            </a:r>
          </a:p>
          <a:p>
            <a:pPr lvl="2"/>
            <a:r>
              <a:rPr lang="cs-CZ" dirty="0" smtClean="0"/>
              <a:t>investice </a:t>
            </a:r>
            <a:r>
              <a:rPr lang="cs-CZ" dirty="0" smtClean="0"/>
              <a:t>do informačních a turistických center. </a:t>
            </a:r>
          </a:p>
          <a:p>
            <a:pPr lvl="1"/>
            <a:r>
              <a:rPr lang="cs-CZ" dirty="0" smtClean="0"/>
              <a:t>Výdaje do investic jsou způsobilé pouze za předpokladu, že jsou společně provozovány spolupracujícími subjekty. </a:t>
            </a:r>
          </a:p>
          <a:p>
            <a:pPr lvl="1"/>
            <a:r>
              <a:rPr lang="cs-CZ" dirty="0" smtClean="0"/>
              <a:t>Za měkké akce lze považovat především pořádání konferencí, festivalů, workshopů, exkurzí, výstav, přenosů příkladů správné praxe, včetně produktů s tím spojených (publikace, brožury, letáky apod.). Investice mohou být realizovány pouze takové, které budou provozovat po celou dobu lhůty vázanosti projektu na účel samy MAS. </a:t>
            </a:r>
          </a:p>
          <a:p>
            <a:pPr lvl="1"/>
            <a:r>
              <a:rPr lang="cs-CZ" dirty="0" smtClean="0"/>
              <a:t>Způsobilá pro podporu je i předběžná technická podpora projektů spolupráce, kdy MAS musí prokázat, že plánovala provedení konkrétního projektu. Na předběžnou technickou podporu projektů spolupráce může MAS využít maximálně 10 % z alokace přidělené MAS na realizaci projektů spolupráce.</a:t>
            </a:r>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IROP: Specifické cíle</a:t>
            </a:r>
            <a:endParaRPr lang="cs-CZ" dirty="0"/>
          </a:p>
        </p:txBody>
      </p:sp>
      <p:sp>
        <p:nvSpPr>
          <p:cNvPr id="3" name="Zástupný symbol pro obsah 2"/>
          <p:cNvSpPr>
            <a:spLocks noGrp="1"/>
          </p:cNvSpPr>
          <p:nvPr>
            <p:ph sz="quarter" idx="1"/>
          </p:nvPr>
        </p:nvSpPr>
        <p:spPr/>
        <p:txBody>
          <a:bodyPr>
            <a:normAutofit fontScale="77500" lnSpcReduction="20000"/>
          </a:bodyPr>
          <a:lstStyle/>
          <a:p>
            <a:r>
              <a:rPr lang="cs-CZ" b="1" dirty="0" smtClean="0"/>
              <a:t>1.2 Zvýšení podílu udržitelných forem dopravy</a:t>
            </a:r>
          </a:p>
          <a:p>
            <a:r>
              <a:rPr lang="cs-CZ" b="1" dirty="0" smtClean="0"/>
              <a:t>1.3 Zvýšení připravenosti k řešení a řízení rizik a katastrof</a:t>
            </a:r>
          </a:p>
          <a:p>
            <a:r>
              <a:rPr lang="cs-CZ" b="1" dirty="0" smtClean="0"/>
              <a:t>2.1 Zvýšení kvality a dostupnosti služeb vedoucí k sociální inkluzi</a:t>
            </a:r>
          </a:p>
          <a:p>
            <a:r>
              <a:rPr lang="cs-CZ" b="1" dirty="0" smtClean="0"/>
              <a:t>2.2 Vznik nových a rozvoj existujících podnikatelských aktivit v oblasti sociálního podnikání</a:t>
            </a:r>
          </a:p>
          <a:p>
            <a:r>
              <a:rPr lang="cs-CZ" b="1" dirty="0" smtClean="0"/>
              <a:t>2.4 Zvýšení kvality a dostupnosti infrastruktury pro vzdělávání a celoživotní učení</a:t>
            </a:r>
          </a:p>
          <a:p>
            <a:r>
              <a:rPr lang="cs-CZ" b="1" dirty="0" smtClean="0"/>
              <a:t>3.1 Zefektivnění prezentace, posílení ochrany a rozvoje kulturního dědictví</a:t>
            </a:r>
          </a:p>
          <a:p>
            <a:pPr>
              <a:buNone/>
            </a:pPr>
            <a:endParaRPr lang="cs-CZ" dirty="0" smtClean="0"/>
          </a:p>
          <a:p>
            <a:pPr>
              <a:buNone/>
            </a:pPr>
            <a:r>
              <a:rPr lang="cs-CZ" dirty="0" smtClean="0"/>
              <a:t>Prioritní osa 4 IROP obsahuje dva specifické cíle:</a:t>
            </a:r>
          </a:p>
          <a:p>
            <a:r>
              <a:rPr lang="cs-CZ" dirty="0" smtClean="0"/>
              <a:t>4.1 Posílení CLLD za účelem zvýšení kvality života ve venkovských oblastech a aktivizace místního potenciálu</a:t>
            </a:r>
          </a:p>
          <a:p>
            <a:r>
              <a:rPr lang="cs-CZ" dirty="0" smtClean="0"/>
              <a:t>4.2 Posílení kapacit CLLD za účelem zlepšení řídících a administrativních schopností. </a:t>
            </a:r>
          </a:p>
          <a:p>
            <a:endParaRPr lang="cs-CZ"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IROP – </a:t>
            </a:r>
            <a:r>
              <a:rPr lang="cs-CZ" b="1" dirty="0" smtClean="0"/>
              <a:t>Integrovaný operační program</a:t>
            </a:r>
            <a:endParaRPr lang="cs-CZ" b="1" dirty="0"/>
          </a:p>
        </p:txBody>
      </p:sp>
      <p:sp>
        <p:nvSpPr>
          <p:cNvPr id="3" name="Zástupný symbol pro obsah 2"/>
          <p:cNvSpPr>
            <a:spLocks noGrp="1"/>
          </p:cNvSpPr>
          <p:nvPr>
            <p:ph sz="quarter" idx="1"/>
          </p:nvPr>
        </p:nvSpPr>
        <p:spPr/>
        <p:txBody>
          <a:bodyPr>
            <a:normAutofit fontScale="92500" lnSpcReduction="10000"/>
          </a:bodyPr>
          <a:lstStyle/>
          <a:p>
            <a:r>
              <a:rPr lang="cs-CZ" dirty="0" smtClean="0"/>
              <a:t>Plán rozdělení alokace na jednotlivé roky :</a:t>
            </a:r>
          </a:p>
          <a:p>
            <a:endParaRPr lang="cs-CZ" dirty="0" smtClean="0"/>
          </a:p>
          <a:p>
            <a:endParaRPr lang="cs-CZ" dirty="0" smtClean="0"/>
          </a:p>
          <a:p>
            <a:endParaRPr lang="cs-CZ" dirty="0" smtClean="0"/>
          </a:p>
          <a:p>
            <a:endParaRPr lang="cs-CZ" dirty="0" smtClean="0"/>
          </a:p>
          <a:p>
            <a:endParaRPr lang="cs-CZ" dirty="0" smtClean="0"/>
          </a:p>
          <a:p>
            <a:endParaRPr lang="cs-CZ" dirty="0" smtClean="0"/>
          </a:p>
          <a:p>
            <a:endParaRPr lang="cs-CZ" dirty="0" smtClean="0"/>
          </a:p>
          <a:p>
            <a:endParaRPr lang="cs-CZ" dirty="0" smtClean="0"/>
          </a:p>
          <a:p>
            <a:pPr>
              <a:buNone/>
            </a:pPr>
            <a:endParaRPr lang="cs-CZ" sz="1600" dirty="0" smtClean="0"/>
          </a:p>
          <a:p>
            <a:pPr>
              <a:buNone/>
            </a:pPr>
            <a:endParaRPr lang="cs-CZ" sz="1600" dirty="0" smtClean="0"/>
          </a:p>
          <a:p>
            <a:pPr>
              <a:buNone/>
            </a:pPr>
            <a:r>
              <a:rPr lang="cs-CZ" sz="1600" dirty="0" smtClean="0"/>
              <a:t>SCLLD nebude obsahovat konkrétní preferenční kritéria. Kritéria budou uváděna až na výzvě MAS, kterou schvaluje ŘO. Principy proto definují, jak budou zaměřena preferenční kritéria na výzvě MAS, např. vytvoření pracovních míst, podpora mládeže, velikost projektu …</a:t>
            </a:r>
          </a:p>
          <a:p>
            <a:pPr>
              <a:buNone/>
            </a:pPr>
            <a:endParaRPr lang="cs-CZ" dirty="0"/>
          </a:p>
        </p:txBody>
      </p:sp>
      <p:graphicFrame>
        <p:nvGraphicFramePr>
          <p:cNvPr id="4" name="Tabulka 3"/>
          <p:cNvGraphicFramePr>
            <a:graphicFrameLocks noGrp="1"/>
          </p:cNvGraphicFramePr>
          <p:nvPr/>
        </p:nvGraphicFramePr>
        <p:xfrm>
          <a:off x="1259632" y="1772816"/>
          <a:ext cx="6096000" cy="3428911"/>
        </p:xfrm>
        <a:graphic>
          <a:graphicData uri="http://schemas.openxmlformats.org/drawingml/2006/table">
            <a:tbl>
              <a:tblPr firstRow="1" bandRow="1">
                <a:tableStyleId>{5C22544A-7EE6-4342-B048-85BDC9FD1C3A}</a:tableStyleId>
              </a:tblPr>
              <a:tblGrid>
                <a:gridCol w="2032000"/>
                <a:gridCol w="2032000"/>
                <a:gridCol w="2032000"/>
              </a:tblGrid>
              <a:tr h="502831">
                <a:tc>
                  <a:txBody>
                    <a:bodyPr/>
                    <a:lstStyle/>
                    <a:p>
                      <a:pPr algn="ctr"/>
                      <a:r>
                        <a:rPr lang="cs-CZ" dirty="0" smtClean="0"/>
                        <a:t>ROK</a:t>
                      </a:r>
                      <a:endParaRPr lang="cs-CZ" dirty="0"/>
                    </a:p>
                  </a:txBody>
                  <a:tcPr/>
                </a:tc>
                <a:tc>
                  <a:txBody>
                    <a:bodyPr/>
                    <a:lstStyle/>
                    <a:p>
                      <a:pPr algn="ctr"/>
                      <a:r>
                        <a:rPr lang="cs-CZ" dirty="0" smtClean="0"/>
                        <a:t>%</a:t>
                      </a:r>
                      <a:endParaRPr lang="cs-CZ" dirty="0"/>
                    </a:p>
                  </a:txBody>
                  <a:tcPr/>
                </a:tc>
                <a:tc>
                  <a:txBody>
                    <a:bodyPr/>
                    <a:lstStyle/>
                    <a:p>
                      <a:pPr algn="ctr"/>
                      <a:r>
                        <a:rPr lang="cs-CZ" dirty="0" smtClean="0"/>
                        <a:t>Kč</a:t>
                      </a:r>
                      <a:r>
                        <a:rPr lang="cs-CZ" baseline="0" dirty="0" smtClean="0"/>
                        <a:t> (mil.)</a:t>
                      </a:r>
                      <a:endParaRPr lang="cs-CZ" dirty="0"/>
                    </a:p>
                  </a:txBody>
                  <a:tcPr/>
                </a:tc>
              </a:tr>
              <a:tr h="354991">
                <a:tc>
                  <a:txBody>
                    <a:bodyPr/>
                    <a:lstStyle/>
                    <a:p>
                      <a:r>
                        <a:rPr lang="cs-CZ" dirty="0" smtClean="0"/>
                        <a:t>2016</a:t>
                      </a:r>
                      <a:endParaRPr lang="cs-CZ" dirty="0"/>
                    </a:p>
                  </a:txBody>
                  <a:tcPr/>
                </a:tc>
                <a:tc>
                  <a:txBody>
                    <a:bodyPr/>
                    <a:lstStyle/>
                    <a:p>
                      <a:pPr algn="ctr"/>
                      <a:r>
                        <a:rPr lang="cs-CZ" dirty="0" smtClean="0"/>
                        <a:t>10%</a:t>
                      </a:r>
                      <a:endParaRPr lang="cs-CZ" dirty="0"/>
                    </a:p>
                  </a:txBody>
                  <a:tcPr/>
                </a:tc>
                <a:tc>
                  <a:txBody>
                    <a:bodyPr/>
                    <a:lstStyle/>
                    <a:p>
                      <a:pPr algn="r"/>
                      <a:r>
                        <a:rPr kumimoji="0" lang="cs-CZ" b="0" i="0" kern="1200" dirty="0" smtClean="0">
                          <a:solidFill>
                            <a:schemeClr val="dk1"/>
                          </a:solidFill>
                          <a:latin typeface="+mn-lt"/>
                          <a:ea typeface="+mn-ea"/>
                          <a:cs typeface="+mn-cs"/>
                        </a:rPr>
                        <a:t>11.04</a:t>
                      </a:r>
                      <a:endParaRPr lang="cs-CZ" dirty="0"/>
                    </a:p>
                  </a:txBody>
                  <a:tcPr/>
                </a:tc>
              </a:tr>
              <a:tr h="354991">
                <a:tc>
                  <a:txBody>
                    <a:bodyPr/>
                    <a:lstStyle/>
                    <a:p>
                      <a:r>
                        <a:rPr lang="cs-CZ" dirty="0" smtClean="0"/>
                        <a:t>2017</a:t>
                      </a:r>
                      <a:endParaRPr lang="cs-CZ" dirty="0"/>
                    </a:p>
                  </a:txBody>
                  <a:tcPr/>
                </a:tc>
                <a:tc>
                  <a:txBody>
                    <a:bodyPr/>
                    <a:lstStyle/>
                    <a:p>
                      <a:pPr algn="ctr"/>
                      <a:r>
                        <a:rPr lang="cs-CZ" dirty="0" smtClean="0"/>
                        <a:t>20%</a:t>
                      </a:r>
                      <a:endParaRPr lang="cs-CZ" dirty="0"/>
                    </a:p>
                  </a:txBody>
                  <a:tcPr/>
                </a:tc>
                <a:tc>
                  <a:txBody>
                    <a:bodyPr/>
                    <a:lstStyle/>
                    <a:p>
                      <a:pPr algn="r"/>
                      <a:r>
                        <a:rPr kumimoji="0" lang="cs-CZ" b="0" i="0" kern="1200" dirty="0" smtClean="0">
                          <a:solidFill>
                            <a:schemeClr val="dk1"/>
                          </a:solidFill>
                          <a:latin typeface="+mn-lt"/>
                          <a:ea typeface="+mn-ea"/>
                          <a:cs typeface="+mn-cs"/>
                        </a:rPr>
                        <a:t>22.08</a:t>
                      </a:r>
                      <a:endParaRPr lang="cs-CZ" dirty="0"/>
                    </a:p>
                  </a:txBody>
                  <a:tcPr/>
                </a:tc>
              </a:tr>
              <a:tr h="354991">
                <a:tc>
                  <a:txBody>
                    <a:bodyPr/>
                    <a:lstStyle/>
                    <a:p>
                      <a:r>
                        <a:rPr lang="cs-CZ" dirty="0" smtClean="0"/>
                        <a:t>2018</a:t>
                      </a:r>
                      <a:endParaRPr lang="cs-CZ" dirty="0"/>
                    </a:p>
                  </a:txBody>
                  <a:tcPr/>
                </a:tc>
                <a:tc>
                  <a:txBody>
                    <a:bodyPr/>
                    <a:lstStyle/>
                    <a:p>
                      <a:pPr algn="ctr"/>
                      <a:r>
                        <a:rPr lang="cs-CZ" dirty="0" smtClean="0"/>
                        <a:t>20%</a:t>
                      </a:r>
                      <a:endParaRPr lang="cs-CZ" dirty="0"/>
                    </a:p>
                  </a:txBody>
                  <a:tcPr/>
                </a:tc>
                <a:tc>
                  <a:txBody>
                    <a:bodyPr/>
                    <a:lstStyle/>
                    <a:p>
                      <a:pPr algn="r"/>
                      <a:r>
                        <a:rPr kumimoji="0" lang="cs-CZ" b="0" i="0" kern="1200" dirty="0" smtClean="0">
                          <a:solidFill>
                            <a:schemeClr val="dk1"/>
                          </a:solidFill>
                          <a:latin typeface="+mn-lt"/>
                          <a:ea typeface="+mn-ea"/>
                          <a:cs typeface="+mn-cs"/>
                        </a:rPr>
                        <a:t>22.08</a:t>
                      </a:r>
                      <a:endParaRPr lang="cs-CZ" dirty="0"/>
                    </a:p>
                  </a:txBody>
                  <a:tcPr/>
                </a:tc>
              </a:tr>
              <a:tr h="354991">
                <a:tc>
                  <a:txBody>
                    <a:bodyPr/>
                    <a:lstStyle/>
                    <a:p>
                      <a:r>
                        <a:rPr lang="cs-CZ" dirty="0" smtClean="0"/>
                        <a:t>2019</a:t>
                      </a:r>
                      <a:endParaRPr lang="cs-CZ" dirty="0"/>
                    </a:p>
                  </a:txBody>
                  <a:tcPr/>
                </a:tc>
                <a:tc>
                  <a:txBody>
                    <a:bodyPr/>
                    <a:lstStyle/>
                    <a:p>
                      <a:pPr algn="ctr"/>
                      <a:r>
                        <a:rPr lang="cs-CZ" dirty="0" smtClean="0"/>
                        <a:t>15%</a:t>
                      </a:r>
                      <a:endParaRPr lang="cs-CZ" dirty="0"/>
                    </a:p>
                  </a:txBody>
                  <a:tcPr/>
                </a:tc>
                <a:tc>
                  <a:txBody>
                    <a:bodyPr/>
                    <a:lstStyle/>
                    <a:p>
                      <a:pPr algn="r"/>
                      <a:r>
                        <a:rPr kumimoji="0" lang="cs-CZ" b="0" i="0" kern="1200" dirty="0" smtClean="0">
                          <a:solidFill>
                            <a:schemeClr val="dk1"/>
                          </a:solidFill>
                          <a:latin typeface="+mn-lt"/>
                          <a:ea typeface="+mn-ea"/>
                          <a:cs typeface="+mn-cs"/>
                        </a:rPr>
                        <a:t>16.56</a:t>
                      </a:r>
                      <a:endParaRPr lang="cs-CZ" dirty="0"/>
                    </a:p>
                  </a:txBody>
                  <a:tcPr/>
                </a:tc>
              </a:tr>
              <a:tr h="354991">
                <a:tc>
                  <a:txBody>
                    <a:bodyPr/>
                    <a:lstStyle/>
                    <a:p>
                      <a:r>
                        <a:rPr lang="cs-CZ" dirty="0" smtClean="0"/>
                        <a:t>2020</a:t>
                      </a:r>
                      <a:endParaRPr lang="cs-CZ" dirty="0"/>
                    </a:p>
                  </a:txBody>
                  <a:tcPr/>
                </a:tc>
                <a:tc>
                  <a:txBody>
                    <a:bodyPr/>
                    <a:lstStyle/>
                    <a:p>
                      <a:pPr algn="ctr"/>
                      <a:r>
                        <a:rPr lang="cs-CZ" dirty="0" smtClean="0"/>
                        <a:t>15%</a:t>
                      </a:r>
                      <a:endParaRPr lang="cs-CZ" dirty="0"/>
                    </a:p>
                  </a:txBody>
                  <a:tcPr/>
                </a:tc>
                <a:tc>
                  <a:txBody>
                    <a:bodyPr/>
                    <a:lstStyle/>
                    <a:p>
                      <a:pPr algn="r"/>
                      <a:r>
                        <a:rPr kumimoji="0" lang="cs-CZ" b="0" i="0" kern="1200" dirty="0" smtClean="0">
                          <a:solidFill>
                            <a:schemeClr val="dk1"/>
                          </a:solidFill>
                          <a:latin typeface="+mn-lt"/>
                          <a:ea typeface="+mn-ea"/>
                          <a:cs typeface="+mn-cs"/>
                        </a:rPr>
                        <a:t>16.56</a:t>
                      </a:r>
                      <a:endParaRPr lang="cs-CZ" dirty="0"/>
                    </a:p>
                  </a:txBody>
                  <a:tcPr/>
                </a:tc>
              </a:tr>
              <a:tr h="354991">
                <a:tc>
                  <a:txBody>
                    <a:bodyPr/>
                    <a:lstStyle/>
                    <a:p>
                      <a:r>
                        <a:rPr lang="cs-CZ" dirty="0" smtClean="0"/>
                        <a:t>2021</a:t>
                      </a:r>
                      <a:endParaRPr lang="cs-CZ" dirty="0"/>
                    </a:p>
                  </a:txBody>
                  <a:tcPr/>
                </a:tc>
                <a:tc>
                  <a:txBody>
                    <a:bodyPr/>
                    <a:lstStyle/>
                    <a:p>
                      <a:pPr algn="ctr"/>
                      <a:r>
                        <a:rPr lang="cs-CZ" dirty="0" smtClean="0"/>
                        <a:t>15%</a:t>
                      </a:r>
                      <a:endParaRPr lang="cs-CZ" dirty="0"/>
                    </a:p>
                  </a:txBody>
                  <a:tcPr/>
                </a:tc>
                <a:tc>
                  <a:txBody>
                    <a:bodyPr/>
                    <a:lstStyle/>
                    <a:p>
                      <a:pPr algn="r"/>
                      <a:r>
                        <a:rPr kumimoji="0" lang="cs-CZ" b="0" i="0" kern="1200" dirty="0" smtClean="0">
                          <a:solidFill>
                            <a:schemeClr val="dk1"/>
                          </a:solidFill>
                          <a:latin typeface="+mn-lt"/>
                          <a:ea typeface="+mn-ea"/>
                          <a:cs typeface="+mn-cs"/>
                        </a:rPr>
                        <a:t>16.56</a:t>
                      </a:r>
                      <a:endParaRPr lang="cs-CZ" dirty="0"/>
                    </a:p>
                  </a:txBody>
                  <a:tcPr/>
                </a:tc>
              </a:tr>
              <a:tr h="354991">
                <a:tc>
                  <a:txBody>
                    <a:bodyPr/>
                    <a:lstStyle/>
                    <a:p>
                      <a:r>
                        <a:rPr lang="cs-CZ" dirty="0" smtClean="0"/>
                        <a:t>2022</a:t>
                      </a:r>
                      <a:endParaRPr lang="cs-CZ" dirty="0"/>
                    </a:p>
                  </a:txBody>
                  <a:tcPr/>
                </a:tc>
                <a:tc>
                  <a:txBody>
                    <a:bodyPr/>
                    <a:lstStyle/>
                    <a:p>
                      <a:pPr algn="ctr"/>
                      <a:r>
                        <a:rPr lang="cs-CZ" dirty="0" smtClean="0"/>
                        <a:t>5%</a:t>
                      </a:r>
                      <a:endParaRPr lang="cs-CZ" dirty="0"/>
                    </a:p>
                  </a:txBody>
                  <a:tcPr/>
                </a:tc>
                <a:tc>
                  <a:txBody>
                    <a:bodyPr/>
                    <a:lstStyle/>
                    <a:p>
                      <a:pPr algn="r"/>
                      <a:r>
                        <a:rPr kumimoji="0" lang="cs-CZ" b="0" i="0" kern="1200" dirty="0" smtClean="0">
                          <a:solidFill>
                            <a:schemeClr val="dk1"/>
                          </a:solidFill>
                          <a:latin typeface="+mn-lt"/>
                          <a:ea typeface="+mn-ea"/>
                          <a:cs typeface="+mn-cs"/>
                        </a:rPr>
                        <a:t>16.56</a:t>
                      </a:r>
                      <a:endParaRPr lang="cs-CZ" dirty="0"/>
                    </a:p>
                  </a:txBody>
                  <a:tcPr/>
                </a:tc>
              </a:tr>
              <a:tr h="354991">
                <a:tc>
                  <a:txBody>
                    <a:bodyPr/>
                    <a:lstStyle/>
                    <a:p>
                      <a:r>
                        <a:rPr lang="cs-CZ" b="1" dirty="0" smtClean="0"/>
                        <a:t>CELKEM</a:t>
                      </a:r>
                      <a:endParaRPr lang="cs-CZ" b="1" dirty="0"/>
                    </a:p>
                  </a:txBody>
                  <a:tcPr/>
                </a:tc>
                <a:tc>
                  <a:txBody>
                    <a:bodyPr/>
                    <a:lstStyle/>
                    <a:p>
                      <a:pPr algn="ctr"/>
                      <a:r>
                        <a:rPr lang="cs-CZ" dirty="0" smtClean="0"/>
                        <a:t>100%</a:t>
                      </a:r>
                      <a:endParaRPr lang="cs-CZ" dirty="0"/>
                    </a:p>
                  </a:txBody>
                  <a:tcPr/>
                </a:tc>
                <a:tc>
                  <a:txBody>
                    <a:bodyPr/>
                    <a:lstStyle/>
                    <a:p>
                      <a:pPr algn="r"/>
                      <a:r>
                        <a:rPr lang="cs-CZ" b="1" dirty="0" smtClean="0"/>
                        <a:t>110.42</a:t>
                      </a:r>
                      <a:endParaRPr lang="cs-CZ" b="1"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Předpokládané rozdělení alokace do SC</a:t>
            </a:r>
            <a:endParaRPr lang="cs-CZ" dirty="0"/>
          </a:p>
        </p:txBody>
      </p:sp>
      <p:graphicFrame>
        <p:nvGraphicFramePr>
          <p:cNvPr id="4" name="Zástupný symbol pro obsah 3"/>
          <p:cNvGraphicFramePr>
            <a:graphicFrameLocks noGrp="1"/>
          </p:cNvGraphicFramePr>
          <p:nvPr>
            <p:ph sz="quarter" idx="1"/>
          </p:nvPr>
        </p:nvGraphicFramePr>
        <p:xfrm>
          <a:off x="457200" y="1219200"/>
          <a:ext cx="8229600" cy="4587240"/>
        </p:xfrm>
        <a:graphic>
          <a:graphicData uri="http://schemas.openxmlformats.org/drawingml/2006/table">
            <a:tbl>
              <a:tblPr firstRow="1" bandRow="1">
                <a:tableStyleId>{5C22544A-7EE6-4342-B048-85BDC9FD1C3A}</a:tableStyleId>
              </a:tblPr>
              <a:tblGrid>
                <a:gridCol w="5482952"/>
                <a:gridCol w="1368152"/>
                <a:gridCol w="1378496"/>
              </a:tblGrid>
              <a:tr h="370840">
                <a:tc>
                  <a:txBody>
                    <a:bodyPr/>
                    <a:lstStyle/>
                    <a:p>
                      <a:r>
                        <a:rPr lang="cs-CZ" dirty="0" smtClean="0"/>
                        <a:t>SC</a:t>
                      </a:r>
                      <a:endParaRPr lang="cs-CZ" dirty="0"/>
                    </a:p>
                  </a:txBody>
                  <a:tcPr/>
                </a:tc>
                <a:tc>
                  <a:txBody>
                    <a:bodyPr/>
                    <a:lstStyle/>
                    <a:p>
                      <a:r>
                        <a:rPr lang="cs-CZ" dirty="0" smtClean="0"/>
                        <a:t>%</a:t>
                      </a:r>
                      <a:endParaRPr lang="cs-CZ" dirty="0"/>
                    </a:p>
                  </a:txBody>
                  <a:tcPr/>
                </a:tc>
                <a:tc>
                  <a:txBody>
                    <a:bodyPr/>
                    <a:lstStyle/>
                    <a:p>
                      <a:r>
                        <a:rPr lang="cs-CZ" smtClean="0"/>
                        <a:t>Kč</a:t>
                      </a:r>
                      <a:r>
                        <a:rPr lang="cs-CZ" baseline="0" smtClean="0"/>
                        <a:t> (mil)</a:t>
                      </a:r>
                      <a:endParaRPr lang="cs-CZ"/>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1.2 Zvýšení podílu udržitelných forem dopravy</a:t>
                      </a:r>
                    </a:p>
                  </a:txBody>
                  <a:tcPr/>
                </a:tc>
                <a:tc>
                  <a:txBody>
                    <a:bodyPr/>
                    <a:lstStyle/>
                    <a:p>
                      <a:pPr algn="ctr"/>
                      <a:r>
                        <a:rPr lang="cs-CZ" dirty="0" smtClean="0"/>
                        <a:t>15%</a:t>
                      </a:r>
                      <a:endParaRPr lang="cs-CZ" dirty="0"/>
                    </a:p>
                  </a:txBody>
                  <a:tcPr/>
                </a:tc>
                <a:tc>
                  <a:txBody>
                    <a:bodyPr/>
                    <a:lstStyle/>
                    <a:p>
                      <a:pPr algn="r" fontAlgn="b"/>
                      <a:r>
                        <a:rPr lang="cs-CZ" dirty="0" smtClean="0"/>
                        <a:t>16,56</a:t>
                      </a:r>
                      <a:endParaRPr lang="cs-CZ" dirty="0"/>
                    </a:p>
                  </a:txBody>
                  <a:tcPr marL="9525" marR="9525" marT="9525" marB="0" anchor="b"/>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1.3 Zvýšení připravenosti k řešení a řízení rizik a katastrof</a:t>
                      </a:r>
                    </a:p>
                  </a:txBody>
                  <a:tcPr/>
                </a:tc>
                <a:tc>
                  <a:txBody>
                    <a:bodyPr/>
                    <a:lstStyle/>
                    <a:p>
                      <a:pPr algn="ctr"/>
                      <a:r>
                        <a:rPr lang="cs-CZ" dirty="0" smtClean="0"/>
                        <a:t>3%</a:t>
                      </a:r>
                      <a:endParaRPr lang="cs-CZ" dirty="0"/>
                    </a:p>
                  </a:txBody>
                  <a:tcPr/>
                </a:tc>
                <a:tc>
                  <a:txBody>
                    <a:bodyPr/>
                    <a:lstStyle/>
                    <a:p>
                      <a:pPr algn="r" fontAlgn="b"/>
                      <a:r>
                        <a:rPr lang="cs-CZ" dirty="0" smtClean="0"/>
                        <a:t>3,31</a:t>
                      </a:r>
                      <a:endParaRPr lang="cs-CZ" dirty="0"/>
                    </a:p>
                  </a:txBody>
                  <a:tcPr marL="9525" marR="9525" marT="9525" marB="0" anchor="b"/>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2.1 Zvýšení kvality a dostupnosti služeb vedoucí k sociální inkluzi</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20%</a:t>
                      </a:r>
                    </a:p>
                    <a:p>
                      <a:pPr algn="ctr"/>
                      <a:endParaRPr lang="cs-CZ" dirty="0"/>
                    </a:p>
                  </a:txBody>
                  <a:tcPr/>
                </a:tc>
                <a:tc>
                  <a:txBody>
                    <a:bodyPr/>
                    <a:lstStyle/>
                    <a:p>
                      <a:pPr algn="r" fontAlgn="b"/>
                      <a:r>
                        <a:rPr lang="cs-CZ" dirty="0" smtClean="0"/>
                        <a:t>22,08</a:t>
                      </a:r>
                      <a:endParaRPr lang="cs-CZ" dirty="0"/>
                    </a:p>
                  </a:txBody>
                  <a:tcPr marL="9525" marR="9525" marT="9525" marB="0" anchor="b"/>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2.2 Vznik nových a rozvoj existujících podnikatelských aktivit v oblasti sociálního podnikání</a:t>
                      </a:r>
                    </a:p>
                  </a:txBody>
                  <a:tcPr/>
                </a:tc>
                <a:tc>
                  <a:txBody>
                    <a:bodyPr/>
                    <a:lstStyle/>
                    <a:p>
                      <a:pPr algn="ctr"/>
                      <a:r>
                        <a:rPr lang="cs-CZ" dirty="0" smtClean="0"/>
                        <a:t>10%</a:t>
                      </a:r>
                      <a:endParaRPr lang="cs-CZ" dirty="0"/>
                    </a:p>
                  </a:txBody>
                  <a:tcPr/>
                </a:tc>
                <a:tc>
                  <a:txBody>
                    <a:bodyPr/>
                    <a:lstStyle/>
                    <a:p>
                      <a:pPr algn="r" fontAlgn="b"/>
                      <a:r>
                        <a:rPr lang="cs-CZ" dirty="0" smtClean="0"/>
                        <a:t>11,04</a:t>
                      </a:r>
                      <a:endParaRPr lang="cs-CZ" dirty="0"/>
                    </a:p>
                  </a:txBody>
                  <a:tcPr marL="9525" marR="9525" marT="9525" marB="0" anchor="b"/>
                </a:tc>
              </a:tr>
              <a:tr h="370840">
                <a:tc>
                  <a:txBody>
                    <a:bodyPr/>
                    <a:lstStyle/>
                    <a:p>
                      <a:r>
                        <a:rPr lang="cs-CZ" b="1" dirty="0" smtClean="0"/>
                        <a:t>2.4 Zvýšení kvality a dostupnosti infrastruktury pro vzdělávání a celoživotní učení</a:t>
                      </a:r>
                    </a:p>
                  </a:txBody>
                  <a:tcPr/>
                </a:tc>
                <a:tc>
                  <a:txBody>
                    <a:bodyPr/>
                    <a:lstStyle/>
                    <a:p>
                      <a:pPr algn="ctr"/>
                      <a:r>
                        <a:rPr lang="cs-CZ" dirty="0" smtClean="0"/>
                        <a:t>50%</a:t>
                      </a:r>
                      <a:endParaRPr lang="cs-CZ" dirty="0"/>
                    </a:p>
                  </a:txBody>
                  <a:tcPr/>
                </a:tc>
                <a:tc>
                  <a:txBody>
                    <a:bodyPr/>
                    <a:lstStyle/>
                    <a:p>
                      <a:pPr algn="r" fontAlgn="b"/>
                      <a:r>
                        <a:rPr lang="cs-CZ" dirty="0"/>
                        <a:t>55,21</a:t>
                      </a:r>
                    </a:p>
                  </a:txBody>
                  <a:tcPr marL="9525" marR="9525" marT="9525" marB="0" anchor="b"/>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3.1 Zefektivnění prezentace, posílení ochrany a rozvoje kulturního dědictví</a:t>
                      </a:r>
                    </a:p>
                  </a:txBody>
                  <a:tcPr/>
                </a:tc>
                <a:tc>
                  <a:txBody>
                    <a:bodyPr/>
                    <a:lstStyle/>
                    <a:p>
                      <a:pPr algn="ctr"/>
                      <a:r>
                        <a:rPr lang="cs-CZ" dirty="0" smtClean="0"/>
                        <a:t>2%</a:t>
                      </a:r>
                      <a:endParaRPr lang="cs-CZ" dirty="0"/>
                    </a:p>
                  </a:txBody>
                  <a:tcPr/>
                </a:tc>
                <a:tc>
                  <a:txBody>
                    <a:bodyPr/>
                    <a:lstStyle/>
                    <a:p>
                      <a:pPr algn="r" fontAlgn="b"/>
                      <a:r>
                        <a:rPr lang="cs-CZ" dirty="0" smtClean="0"/>
                        <a:t>2,21</a:t>
                      </a:r>
                      <a:endParaRPr lang="cs-CZ" dirty="0"/>
                    </a:p>
                  </a:txBody>
                  <a:tcPr marL="9525" marR="9525" marT="9525" marB="0" anchor="b"/>
                </a:tc>
              </a:tr>
              <a:tr h="370840">
                <a:tc>
                  <a:txBody>
                    <a:bodyPr/>
                    <a:lstStyle/>
                    <a:p>
                      <a:r>
                        <a:rPr lang="cs-CZ" b="1" dirty="0" smtClean="0"/>
                        <a:t>Celkem</a:t>
                      </a:r>
                    </a:p>
                  </a:txBody>
                  <a:tcPr/>
                </a:tc>
                <a:tc>
                  <a:txBody>
                    <a:bodyPr/>
                    <a:lstStyle/>
                    <a:p>
                      <a:pPr algn="ctr"/>
                      <a:r>
                        <a:rPr lang="cs-CZ" dirty="0" smtClean="0"/>
                        <a:t>100%</a:t>
                      </a:r>
                      <a:endParaRPr lang="cs-CZ" dirty="0"/>
                    </a:p>
                  </a:txBody>
                  <a:tcPr/>
                </a:tc>
                <a:tc>
                  <a:txBody>
                    <a:bodyPr/>
                    <a:lstStyle/>
                    <a:p>
                      <a:pPr algn="r"/>
                      <a:r>
                        <a:rPr lang="cs-CZ" b="1" dirty="0" smtClean="0"/>
                        <a:t>110,42</a:t>
                      </a: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a:t>
            </a:r>
            <a:r>
              <a:rPr lang="cs-CZ" b="1" dirty="0" smtClean="0"/>
              <a:t>Zvýšení podílu udržitelných forem dopravy</a:t>
            </a:r>
            <a:endParaRPr lang="cs-CZ" b="1" dirty="0"/>
          </a:p>
        </p:txBody>
      </p:sp>
      <p:sp>
        <p:nvSpPr>
          <p:cNvPr id="3" name="Zástupný symbol pro obsah 2"/>
          <p:cNvSpPr>
            <a:spLocks noGrp="1"/>
          </p:cNvSpPr>
          <p:nvPr>
            <p:ph sz="quarter" idx="1"/>
          </p:nvPr>
        </p:nvSpPr>
        <p:spPr/>
        <p:txBody>
          <a:bodyPr>
            <a:normAutofit fontScale="55000" lnSpcReduction="20000"/>
          </a:bodyPr>
          <a:lstStyle/>
          <a:p>
            <a:endParaRPr lang="cs-CZ" dirty="0" smtClean="0"/>
          </a:p>
          <a:p>
            <a:r>
              <a:rPr lang="cs-CZ" b="1" u="sng" dirty="0" smtClean="0"/>
              <a:t>Bezpečnost </a:t>
            </a:r>
            <a:r>
              <a:rPr lang="cs-CZ" b="1" dirty="0" smtClean="0"/>
              <a:t/>
            </a:r>
            <a:br>
              <a:rPr lang="cs-CZ" b="1" dirty="0" smtClean="0"/>
            </a:br>
            <a:r>
              <a:rPr lang="cs-CZ" dirty="0" smtClean="0"/>
              <a:t>Rekonstrukce, modernizace a výstavba bezbariérových komunikací pro pěší včetně souvisejících prvků zvyšujících bezpečnost železniční, silniční, cyklistické a pěší dopravy. Bezbariérové chodníky podél silnic a místních komunikací včetně přechodů, přístup k zastávkám veřejné hromadné dopravy, podchody a lávky pro chodce a související veřejné osvětlení, prvky inteligentních dopravních systémů a výsadba zeleně. </a:t>
            </a:r>
          </a:p>
          <a:p>
            <a:r>
              <a:rPr lang="cs-CZ" b="1" dirty="0" err="1" smtClean="0"/>
              <a:t>Nízkoemisní</a:t>
            </a:r>
            <a:r>
              <a:rPr lang="cs-CZ" b="1" dirty="0" smtClean="0"/>
              <a:t> vozidla a související plnící stanice </a:t>
            </a:r>
            <a:br>
              <a:rPr lang="cs-CZ" b="1" dirty="0" smtClean="0"/>
            </a:br>
            <a:r>
              <a:rPr lang="cs-CZ" dirty="0" smtClean="0"/>
              <a:t>Nákup </a:t>
            </a:r>
            <a:r>
              <a:rPr lang="cs-CZ" dirty="0" err="1" smtClean="0"/>
              <a:t>nízkoemisních</a:t>
            </a:r>
            <a:r>
              <a:rPr lang="cs-CZ" dirty="0" smtClean="0"/>
              <a:t> a bezemisních vozidel, využívajících alternativní zdroje paliv jako je elektřina, CNG a další, splňujících normu EURO 6 pro přepravu osob, nákup trakčních vozidel městské dopravy (tramvaje, trolejbusy) pro zajištění základní dopravní obslužnosti v rámci závazku veřejné služby. Vozidla zohledňují specifické potřeby účastníků dopravy se ztíženou možností pohybu a orientace. </a:t>
            </a:r>
            <a:br>
              <a:rPr lang="cs-CZ" dirty="0" smtClean="0"/>
            </a:br>
            <a:r>
              <a:rPr lang="cs-CZ" dirty="0" smtClean="0"/>
              <a:t>Výstavba plnicích a dobíjecích stanic pro </a:t>
            </a:r>
            <a:r>
              <a:rPr lang="cs-CZ" dirty="0" err="1" smtClean="0"/>
              <a:t>nízkoemisní</a:t>
            </a:r>
            <a:r>
              <a:rPr lang="cs-CZ" dirty="0" smtClean="0"/>
              <a:t> a bezemisní vozidla pro přepravu osob za účelem zmírnění negativních dopadů v dopravě. Podporují se projekty subjektů, které zajišťují dopravní obslužnost v závazku veřejné služby. </a:t>
            </a:r>
          </a:p>
          <a:p>
            <a:r>
              <a:rPr lang="cs-CZ" b="1" u="sng" dirty="0" err="1" smtClean="0"/>
              <a:t>Cyklodoprava</a:t>
            </a:r>
            <a:r>
              <a:rPr lang="cs-CZ" b="1" u="sng" dirty="0" smtClean="0"/>
              <a:t> </a:t>
            </a:r>
            <a:r>
              <a:rPr lang="cs-CZ" b="1" dirty="0" smtClean="0"/>
              <a:t/>
            </a:r>
            <a:br>
              <a:rPr lang="cs-CZ" b="1" dirty="0" smtClean="0"/>
            </a:br>
            <a:r>
              <a:rPr lang="cs-CZ" dirty="0" smtClean="0"/>
              <a:t>Rekonstrukce, modernizace a výstavba komunikací pro cyklisty sloužících k dopravě do zaměstnání, škol a za službami. Samostatné stezky pro cyklisty, jízdní pruhy pro cyklisty v přidruženém prostoru, liniová opatření pro cyklisty v hlavním dopravním prostoru silnic a místních komunikací (např. vyhrazené jízdní pruhy) a související doprovodná cyklistická infrastruktura, výsadba zeleně a prvky zvyšující bezpečnost </a:t>
            </a:r>
            <a:r>
              <a:rPr lang="cs-CZ" dirty="0" err="1" smtClean="0"/>
              <a:t>cyklodopravy</a:t>
            </a:r>
            <a:r>
              <a:rPr lang="cs-CZ" dirty="0" smtClean="0"/>
              <a:t>. </a:t>
            </a:r>
            <a:endParaRPr lang="cs-CZ" dirty="0" smtClean="0"/>
          </a:p>
          <a:p>
            <a:r>
              <a:rPr lang="cs-CZ" b="1" dirty="0" smtClean="0"/>
              <a:t>Výstavba a modernizace a systémů pro přestup na veřejnou dopravu </a:t>
            </a:r>
            <a:r>
              <a:rPr lang="cs-CZ" dirty="0" smtClean="0"/>
              <a:t>… ???</a:t>
            </a:r>
            <a:endParaRPr lang="cs-CZ" dirty="0" smtClean="0"/>
          </a:p>
          <a:p>
            <a:pPr>
              <a:buNone/>
            </a:pPr>
            <a:r>
              <a:rPr lang="cs-CZ" dirty="0" smtClean="0"/>
              <a:t>	Žadatelé: Kraje, obce, dobrovolné svazky obcí, organizace zřizované nebo zakládané kraji, organizace zřizované nebo zakládané obcemi, organizace zřizované nebo zakládané dobrovolnými svazky obcí, provozovatelé dráhy nebo drážní dopravy podle zákona č. 266/1994 Sb., dopravci ve veřejné dopravě na základě smlouvy o veřejných službách v přepravě cestujících dle zákona č. 194/2010 Sb., Ministerstvo dopravy ČR	</a:t>
            </a:r>
          </a:p>
          <a:p>
            <a:endParaRPr lang="cs-C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Program</a:t>
            </a:r>
            <a:endParaRPr lang="cs-CZ" dirty="0"/>
          </a:p>
        </p:txBody>
      </p:sp>
      <p:sp>
        <p:nvSpPr>
          <p:cNvPr id="3" name="Zástupný symbol pro obsah 2"/>
          <p:cNvSpPr>
            <a:spLocks noGrp="1"/>
          </p:cNvSpPr>
          <p:nvPr>
            <p:ph sz="quarter" idx="1"/>
          </p:nvPr>
        </p:nvSpPr>
        <p:spPr/>
        <p:txBody>
          <a:bodyPr/>
          <a:lstStyle/>
          <a:p>
            <a:pPr lvl="0"/>
            <a:r>
              <a:rPr lang="cs-CZ" dirty="0" smtClean="0"/>
              <a:t>Shrnutí principů SCLLD</a:t>
            </a:r>
          </a:p>
          <a:p>
            <a:pPr lvl="0"/>
            <a:r>
              <a:rPr lang="cs-CZ" dirty="0" smtClean="0"/>
              <a:t>Realizace SCLLD MAS Vladař v letech 2016-2023</a:t>
            </a:r>
          </a:p>
          <a:p>
            <a:pPr lvl="0"/>
            <a:r>
              <a:rPr lang="cs-CZ" dirty="0" smtClean="0"/>
              <a:t>Představení návrhu programových rámců a </a:t>
            </a:r>
            <a:r>
              <a:rPr lang="cs-CZ" dirty="0" err="1" smtClean="0"/>
              <a:t>fichí</a:t>
            </a:r>
            <a:r>
              <a:rPr lang="cs-CZ" dirty="0" smtClean="0"/>
              <a:t> SCLLD MAS Vladař</a:t>
            </a:r>
          </a:p>
          <a:p>
            <a:pPr lvl="0"/>
            <a:r>
              <a:rPr lang="cs-CZ" dirty="0" smtClean="0"/>
              <a:t>Finanční plán SCLLD</a:t>
            </a:r>
          </a:p>
          <a:p>
            <a:pPr lvl="0"/>
            <a:r>
              <a:rPr lang="cs-CZ" dirty="0" smtClean="0"/>
              <a:t>Diskuse</a:t>
            </a:r>
            <a:endParaRPr lang="cs-C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a:t>
            </a:r>
            <a:r>
              <a:rPr lang="cs-CZ" b="1" dirty="0" smtClean="0"/>
              <a:t>Zvýšení podílu udržitelných forem dopravy</a:t>
            </a:r>
            <a:endParaRPr lang="cs-CZ" b="1" dirty="0"/>
          </a:p>
        </p:txBody>
      </p:sp>
      <p:sp>
        <p:nvSpPr>
          <p:cNvPr id="3" name="Zástupný symbol pro obsah 2"/>
          <p:cNvSpPr>
            <a:spLocks noGrp="1"/>
          </p:cNvSpPr>
          <p:nvPr>
            <p:ph sz="quarter" idx="1"/>
          </p:nvPr>
        </p:nvSpPr>
        <p:spPr/>
        <p:txBody>
          <a:bodyPr>
            <a:normAutofit/>
          </a:bodyPr>
          <a:lstStyle/>
          <a:p>
            <a:r>
              <a:rPr lang="cs-CZ" b="1" dirty="0" smtClean="0"/>
              <a:t>Výše </a:t>
            </a:r>
            <a:r>
              <a:rPr lang="cs-CZ" b="1" dirty="0" smtClean="0"/>
              <a:t>dotace: </a:t>
            </a:r>
            <a:r>
              <a:rPr lang="cs-CZ" b="1" dirty="0" smtClean="0"/>
              <a:t>95%, bude upřesněno výzvou</a:t>
            </a:r>
          </a:p>
          <a:p>
            <a:r>
              <a:rPr lang="cs-CZ" b="1" dirty="0" smtClean="0"/>
              <a:t>Minimální a maximální způsobilé </a:t>
            </a:r>
            <a:r>
              <a:rPr lang="cs-CZ" b="1" dirty="0" smtClean="0"/>
              <a:t>výdaje: min</a:t>
            </a:r>
            <a:r>
              <a:rPr lang="cs-CZ" b="1" dirty="0" smtClean="0"/>
              <a:t>. 200 tis. Kč a max. 4 mil. Kč, bude upřesněno </a:t>
            </a:r>
            <a:r>
              <a:rPr lang="cs-CZ" b="1" dirty="0" smtClean="0"/>
              <a:t>výzvou</a:t>
            </a:r>
          </a:p>
          <a:p>
            <a:r>
              <a:rPr lang="cs-CZ" b="1" dirty="0" smtClean="0"/>
              <a:t>Indikátory:</a:t>
            </a:r>
          </a:p>
          <a:p>
            <a:pPr lvl="1"/>
            <a:r>
              <a:rPr lang="cs-CZ" dirty="0" smtClean="0"/>
              <a:t>Počet realizací vedoucích ke </a:t>
            </a:r>
            <a:r>
              <a:rPr lang="cs-CZ" dirty="0" smtClean="0"/>
              <a:t>zvýšení bezpečnosti </a:t>
            </a:r>
            <a:r>
              <a:rPr lang="cs-CZ" dirty="0" smtClean="0"/>
              <a:t>v </a:t>
            </a:r>
            <a:r>
              <a:rPr lang="cs-CZ" dirty="0" smtClean="0"/>
              <a:t>dopravě</a:t>
            </a:r>
          </a:p>
          <a:p>
            <a:pPr lvl="1"/>
            <a:r>
              <a:rPr lang="cs-CZ" dirty="0" smtClean="0"/>
              <a:t>Délka nově vybudovaných cyklostezek </a:t>
            </a:r>
            <a:r>
              <a:rPr lang="cs-CZ" dirty="0" smtClean="0"/>
              <a:t>a cyklotras</a:t>
            </a:r>
            <a:endParaRPr lang="cs-CZ" b="1" dirty="0" smtClean="0"/>
          </a:p>
          <a:p>
            <a:endParaRPr lang="cs-CZ" b="1"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a:t>
            </a:r>
            <a:r>
              <a:rPr lang="cs-CZ" b="1" dirty="0" smtClean="0"/>
              <a:t>Zvýšení připravenosti k řešení a řízení rizik a katastrof</a:t>
            </a:r>
            <a:endParaRPr lang="cs-CZ" dirty="0"/>
          </a:p>
        </p:txBody>
      </p:sp>
      <p:sp>
        <p:nvSpPr>
          <p:cNvPr id="3" name="Zástupný symbol pro obsah 2"/>
          <p:cNvSpPr>
            <a:spLocks noGrp="1"/>
          </p:cNvSpPr>
          <p:nvPr>
            <p:ph sz="quarter" idx="1"/>
          </p:nvPr>
        </p:nvSpPr>
        <p:spPr/>
        <p:txBody>
          <a:bodyPr>
            <a:normAutofit fontScale="47500" lnSpcReduction="20000"/>
          </a:bodyPr>
          <a:lstStyle/>
          <a:p>
            <a:endParaRPr lang="cs-CZ" dirty="0" smtClean="0"/>
          </a:p>
          <a:p>
            <a:r>
              <a:rPr lang="cs-CZ" b="1" dirty="0" smtClean="0"/>
              <a:t>Posílení vybavení základních složek IZS technikou a věcnými prostředky k zajištění připravenosti základních složek IZS v exponovaných územích s důrazem na přizpůsobení se změnám klimatu a novým rizikům </a:t>
            </a:r>
          </a:p>
          <a:p>
            <a:r>
              <a:rPr lang="cs-CZ" b="1" dirty="0" smtClean="0"/>
              <a:t>Pořízení specializované techniky a věcných prostředků pro odstraňování důsledků nadprůměrných sněhových srážek a masivních námraz </a:t>
            </a:r>
          </a:p>
          <a:p>
            <a:r>
              <a:rPr lang="cs-CZ" dirty="0" smtClean="0"/>
              <a:t>Cílem je posílení vybavení složek IZS pro řešení mimořádných událostí, spojených s uvedenými jevy, které mají negativní dopad na infrastrukturu dopravy a průmyslu a na obytné a veřejné budovy. Pořízena bude odpovídající technika a věcné prostředky, např. speciální dopravní prostředky a vybavení pro nouzové přežití. </a:t>
            </a:r>
          </a:p>
          <a:p>
            <a:r>
              <a:rPr lang="cs-CZ" b="1" dirty="0" smtClean="0"/>
              <a:t>Pořízení specializované techniky a věcných prostředků určených pro výkon činností spojených s orkány a větrnými smrštěmi </a:t>
            </a:r>
          </a:p>
          <a:p>
            <a:r>
              <a:rPr lang="cs-CZ" dirty="0" smtClean="0"/>
              <a:t>Cílem je posílení vybavení složek IZS pro řešení mimořádných událostí v důsledku větrných smrští, orkánů, které mají dopad na krajinu, zemědělské plodiny a lesy, na infrastrukturu zásobování a výrobu. Pořízena bude odpovídající technika a věcné prostředky, např. speciální dopravní prostředky, soupravy pro nouzové zastřešení obytných budov a statické zpevnění narušených částí budov. </a:t>
            </a:r>
          </a:p>
          <a:p>
            <a:r>
              <a:rPr lang="cs-CZ" b="1" dirty="0" smtClean="0"/>
              <a:t>Pořízení specializované techniky a věcných prostředků určených pro výkon činností spojených s extrémním suchem </a:t>
            </a:r>
          </a:p>
          <a:p>
            <a:r>
              <a:rPr lang="cs-CZ" dirty="0" smtClean="0"/>
              <a:t>Cílem je posílení vybavení složek IZS pro řešení mimořádných událostí v důsledku sucha, které má dopad na vznik lesních požárů. Nedostatek podzemní a povrchové vody způsobuje omezení zásobování vodou či elektrickou energií. Pořízena bude odpovídající technika a věcné prostředky, např. mobilní kontejnerová elektrocentrála nebo lesní hasicí speciál. 	</a:t>
            </a:r>
          </a:p>
          <a:p>
            <a:endParaRPr lang="cs-CZ" dirty="0" smtClean="0"/>
          </a:p>
          <a:p>
            <a:r>
              <a:rPr lang="cs-CZ" dirty="0" smtClean="0"/>
              <a:t>Příjemci:  Záchranný útvar HZS ČR; obce, které zřizují jednotky požární ochrany (§ 29 zákona č. 133/1985 Sb., o požární ochraně) – jednotky sboru dobrovolných hasičů kategorie II a III (podle přílohy zákona o požární ochraně); 	</a:t>
            </a:r>
          </a:p>
          <a:p>
            <a:pPr>
              <a:buNone/>
            </a:pPr>
            <a:endParaRPr lang="cs-CZ"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a:t>
            </a:r>
            <a:r>
              <a:rPr lang="cs-CZ" b="1" dirty="0" smtClean="0"/>
              <a:t>Zvýšení připravenosti k řešení a řízení rizik a katastrof</a:t>
            </a:r>
            <a:endParaRPr lang="cs-CZ" b="1" dirty="0"/>
          </a:p>
        </p:txBody>
      </p:sp>
      <p:sp>
        <p:nvSpPr>
          <p:cNvPr id="3" name="Zástupný symbol pro obsah 2"/>
          <p:cNvSpPr>
            <a:spLocks noGrp="1"/>
          </p:cNvSpPr>
          <p:nvPr>
            <p:ph sz="quarter" idx="1"/>
          </p:nvPr>
        </p:nvSpPr>
        <p:spPr/>
        <p:txBody>
          <a:bodyPr>
            <a:normAutofit/>
          </a:bodyPr>
          <a:lstStyle/>
          <a:p>
            <a:r>
              <a:rPr lang="cs-CZ" b="1" dirty="0" smtClean="0"/>
              <a:t>Výše </a:t>
            </a:r>
            <a:r>
              <a:rPr lang="cs-CZ" b="1" dirty="0" smtClean="0"/>
              <a:t>dotace: </a:t>
            </a:r>
            <a:r>
              <a:rPr lang="cs-CZ" b="1" dirty="0" smtClean="0"/>
              <a:t>95%, bude upřesněno výzvou</a:t>
            </a:r>
          </a:p>
          <a:p>
            <a:r>
              <a:rPr lang="cs-CZ" b="1" dirty="0" smtClean="0"/>
              <a:t>Minimální a maximální způsobilé </a:t>
            </a:r>
            <a:r>
              <a:rPr lang="cs-CZ" b="1" dirty="0" smtClean="0"/>
              <a:t>výdaje: min</a:t>
            </a:r>
            <a:r>
              <a:rPr lang="cs-CZ" b="1" dirty="0" smtClean="0"/>
              <a:t>. </a:t>
            </a:r>
            <a:r>
              <a:rPr lang="cs-CZ" b="1" dirty="0" smtClean="0"/>
              <a:t>200 </a:t>
            </a:r>
            <a:r>
              <a:rPr lang="cs-CZ" b="1" dirty="0" smtClean="0"/>
              <a:t>tis. Kč a max. 4 mil. Kč, bude upřesněno </a:t>
            </a:r>
            <a:r>
              <a:rPr lang="cs-CZ" b="1" dirty="0" smtClean="0"/>
              <a:t>výzvou</a:t>
            </a:r>
          </a:p>
          <a:p>
            <a:r>
              <a:rPr lang="cs-CZ" b="1" dirty="0" smtClean="0"/>
              <a:t>Indikátory:</a:t>
            </a:r>
          </a:p>
          <a:p>
            <a:pPr lvl="1"/>
            <a:r>
              <a:rPr lang="cs-CZ" dirty="0" smtClean="0"/>
              <a:t>Počet nové techniky a věcných prostředků složek </a:t>
            </a:r>
            <a:r>
              <a:rPr lang="cs-CZ" dirty="0" smtClean="0"/>
              <a:t>IZS : 2 sety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a:t>
            </a:r>
            <a:r>
              <a:rPr lang="cs-CZ" b="1" dirty="0" smtClean="0"/>
              <a:t>Zvýšení kvality a dostupnosti služeb vedoucí k sociální inkluzi</a:t>
            </a:r>
            <a:endParaRPr lang="cs-CZ" dirty="0"/>
          </a:p>
        </p:txBody>
      </p:sp>
      <p:sp>
        <p:nvSpPr>
          <p:cNvPr id="3" name="Zástupný symbol pro obsah 2"/>
          <p:cNvSpPr>
            <a:spLocks noGrp="1"/>
          </p:cNvSpPr>
          <p:nvPr>
            <p:ph sz="quarter" idx="1"/>
          </p:nvPr>
        </p:nvSpPr>
        <p:spPr/>
        <p:txBody>
          <a:bodyPr>
            <a:normAutofit fontScale="55000" lnSpcReduction="20000"/>
          </a:bodyPr>
          <a:lstStyle/>
          <a:p>
            <a:endParaRPr lang="cs-CZ" dirty="0" smtClean="0"/>
          </a:p>
          <a:p>
            <a:r>
              <a:rPr lang="cs-CZ" b="1" dirty="0" err="1" smtClean="0"/>
              <a:t>Deinstitucionalizace</a:t>
            </a:r>
            <a:r>
              <a:rPr lang="cs-CZ" b="1" dirty="0" smtClean="0"/>
              <a:t> sociálních služeb za účelem sociálního začleňování </a:t>
            </a:r>
            <a:br>
              <a:rPr lang="cs-CZ" b="1" dirty="0" smtClean="0"/>
            </a:br>
            <a:r>
              <a:rPr lang="cs-CZ" dirty="0" smtClean="0"/>
              <a:t>Bude podporováno výstavba, zřizování a rekonstrukce stávajících zařízení pro poskytování komunitní péče, jedná se i o pobytová zařízení. Podpořen může být například domov se zvláštním režimem či domov pro osoby se zdravotním postižením. Předmětem projektu bude nákup domu či bytu, jeho úprava a vybavení podle potřeb uživatelů. Objekt bude uspořádán jako běžná domácnost s ložnicemi, kuchyní či kuchyňským koutem, obývacím pokojem, toaletou, koupelnou a nezbytným technickým zázemím. 	</a:t>
            </a:r>
          </a:p>
          <a:p>
            <a:r>
              <a:rPr lang="cs-CZ" b="1" dirty="0" smtClean="0"/>
              <a:t>Infrastruktura pro dostupnost a rozvoj sociální služby</a:t>
            </a:r>
            <a:br>
              <a:rPr lang="cs-CZ" b="1" dirty="0" smtClean="0"/>
            </a:br>
            <a:r>
              <a:rPr lang="cs-CZ" dirty="0" smtClean="0"/>
              <a:t>Bude podporován nákup objektů, zařízení a vybavení a stavební úpravy, které vytvoří podmínky pro kvalitní poskytování sociálních služeb, obnovu a zkvalitnění materiálně-technické základny stávajících služeb sociální práce s cílovými skupinami. </a:t>
            </a:r>
          </a:p>
          <a:p>
            <a:r>
              <a:rPr lang="cs-CZ" b="1" dirty="0" smtClean="0"/>
              <a:t>Podpora rozvoje infrastruktury komunitních center za účelem sociálního začleňování a zvýšení uplatnitelnosti na trhu práce </a:t>
            </a:r>
            <a:br>
              <a:rPr lang="cs-CZ" b="1" dirty="0" smtClean="0"/>
            </a:br>
            <a:r>
              <a:rPr lang="cs-CZ" dirty="0" smtClean="0"/>
              <a:t>Jedná se o veřejná víceúčelová zařízení, ve kterých se setkávají členové komunity za účelem realizace sociálních, vzdělávacích, kulturních a rekreačních aktivit s cílem zlepšit sociální situaci těchto jednotlivců a komunity jako celku. Pro dosažení těchto cílů je v zařízení poskytována kombinace komunitních a veřejných služeb, minimálně základní sociální poradenství, sociální služba v ambulantní a terénní formě se zaměřením na řešení nepříznivé sociální situace a sociální začleňování. 	</a:t>
            </a:r>
          </a:p>
          <a:p>
            <a:r>
              <a:rPr lang="cs-CZ" b="1" dirty="0" smtClean="0"/>
              <a:t>Sociální bydlení</a:t>
            </a:r>
            <a:br>
              <a:rPr lang="cs-CZ" b="1" dirty="0" smtClean="0"/>
            </a:br>
            <a:r>
              <a:rPr lang="cs-CZ" dirty="0" smtClean="0"/>
              <a:t>Bude podporováno pořízení bytů, bytových domů, nebytových prostor a jejich adaptace pro potřeby sociálního bydlení a pořízení nezbytného základního vybavení. Sociální bydlení zajišťuje přístup a udržení dlouhodobého, kvalitativně standardního a prostorově nesegregovaného bydlení. </a:t>
            </a:r>
            <a:endParaRPr lang="cs-CZ" b="1"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a:t>
            </a:r>
            <a:r>
              <a:rPr lang="cs-CZ" b="1" dirty="0" smtClean="0"/>
              <a:t>Zvýšení kvality a dostupnosti služeb vedoucí k sociální inkluzi</a:t>
            </a:r>
            <a:endParaRPr lang="cs-CZ" dirty="0"/>
          </a:p>
        </p:txBody>
      </p:sp>
      <p:sp>
        <p:nvSpPr>
          <p:cNvPr id="3" name="Zástupný symbol pro obsah 2"/>
          <p:cNvSpPr>
            <a:spLocks noGrp="1"/>
          </p:cNvSpPr>
          <p:nvPr>
            <p:ph sz="quarter" idx="1"/>
          </p:nvPr>
        </p:nvSpPr>
        <p:spPr/>
        <p:txBody>
          <a:bodyPr>
            <a:normAutofit lnSpcReduction="10000"/>
          </a:bodyPr>
          <a:lstStyle/>
          <a:p>
            <a:pPr>
              <a:buNone/>
            </a:pPr>
            <a:r>
              <a:rPr lang="cs-CZ" dirty="0" smtClean="0"/>
              <a:t>Typy příjemců – sociální služby: nestátní neziskové organizace; organizační složky státu; příspěvkové organizace organizačních složek státu; kraje; organizace zřizované nebo zakládané kraji; obce; organizace zřizované nebo zakládané obcemi; dobrovolné svazky obcí; organizace zřizované nebo zakládané dobrovolnými svazky obcí; církve; církevní organizace </a:t>
            </a:r>
          </a:p>
          <a:p>
            <a:pPr>
              <a:buNone/>
            </a:pPr>
            <a:r>
              <a:rPr lang="cs-CZ" dirty="0" smtClean="0"/>
              <a:t>Typy příjemců – sociální bydlení: obce; nestátní neziskové organizace; církve; církevní organizace</a:t>
            </a:r>
            <a:endParaRPr lang="cs-CZ" b="1" dirty="0" smtClean="0"/>
          </a:p>
          <a:p>
            <a:r>
              <a:rPr lang="cs-CZ" dirty="0" smtClean="0"/>
              <a:t>Výše dotace: 95</a:t>
            </a:r>
            <a:r>
              <a:rPr lang="cs-CZ" dirty="0" smtClean="0"/>
              <a:t>%</a:t>
            </a:r>
          </a:p>
          <a:p>
            <a:r>
              <a:rPr lang="cs-CZ" dirty="0" smtClean="0"/>
              <a:t>Minimální a maximální způsobilé </a:t>
            </a:r>
            <a:r>
              <a:rPr lang="cs-CZ" dirty="0" smtClean="0"/>
              <a:t>výdaje:  min</a:t>
            </a:r>
            <a:r>
              <a:rPr lang="cs-CZ" dirty="0" smtClean="0"/>
              <a:t>. </a:t>
            </a:r>
            <a:r>
              <a:rPr lang="cs-CZ" dirty="0" smtClean="0"/>
              <a:t>200 </a:t>
            </a:r>
            <a:r>
              <a:rPr lang="cs-CZ" dirty="0" smtClean="0"/>
              <a:t>tis. Kč a max. </a:t>
            </a:r>
            <a:r>
              <a:rPr lang="cs-CZ" dirty="0" smtClean="0"/>
              <a:t>4 </a:t>
            </a:r>
            <a:r>
              <a:rPr lang="cs-CZ" dirty="0" smtClean="0"/>
              <a:t>mil. Kč, </a:t>
            </a:r>
            <a:r>
              <a:rPr lang="cs-CZ" dirty="0" smtClean="0"/>
              <a:t>bude </a:t>
            </a:r>
            <a:r>
              <a:rPr lang="cs-CZ" dirty="0" smtClean="0"/>
              <a:t>upřesněno výzvou</a:t>
            </a:r>
            <a:endParaRPr lang="cs-CZ"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000" dirty="0" smtClean="0"/>
              <a:t>IROP: </a:t>
            </a:r>
            <a:r>
              <a:rPr lang="cs-CZ" sz="2000" b="1" dirty="0" smtClean="0"/>
              <a:t>Vznik nových a rozvoj existujících podnikatelských aktivit v oblasti sociálního podnikání</a:t>
            </a:r>
            <a:endParaRPr lang="cs-CZ" sz="2000" b="1" dirty="0"/>
          </a:p>
        </p:txBody>
      </p:sp>
      <p:sp>
        <p:nvSpPr>
          <p:cNvPr id="3" name="Zástupný symbol pro obsah 2"/>
          <p:cNvSpPr>
            <a:spLocks noGrp="1"/>
          </p:cNvSpPr>
          <p:nvPr>
            <p:ph sz="quarter" idx="1"/>
          </p:nvPr>
        </p:nvSpPr>
        <p:spPr/>
        <p:txBody>
          <a:bodyPr>
            <a:normAutofit fontScale="70000" lnSpcReduction="20000"/>
          </a:bodyPr>
          <a:lstStyle/>
          <a:p>
            <a:endParaRPr lang="cs-CZ" dirty="0" smtClean="0"/>
          </a:p>
          <a:p>
            <a:r>
              <a:rPr lang="cs-CZ" b="1" dirty="0" smtClean="0"/>
              <a:t>Výstavba, rekonstrukce a vybavení sociálních podniků</a:t>
            </a:r>
            <a:br>
              <a:rPr lang="cs-CZ" b="1" dirty="0" smtClean="0"/>
            </a:br>
            <a:r>
              <a:rPr lang="cs-CZ" dirty="0" smtClean="0"/>
              <a:t>Podpora je cílena na vznik a rozvoj sociálních podniků. Jedná se o aktivity, které umožní sociálně vyloučeným osobám a osobám ohroženým sociálním vyloučením vstup na trh práce a do podnikatelského prostředí. Vhodné je provázání investičních potřeb s aktivitami, které v této oblasti budou realizovány prostřednictvím OP Zaměstnanost. 	</a:t>
            </a:r>
          </a:p>
          <a:p>
            <a:r>
              <a:rPr lang="cs-CZ" b="1" dirty="0" smtClean="0"/>
              <a:t>Vznik nového sociálního podniku</a:t>
            </a:r>
            <a:br>
              <a:rPr lang="cs-CZ" b="1" dirty="0" smtClean="0"/>
            </a:br>
            <a:r>
              <a:rPr lang="cs-CZ" dirty="0" smtClean="0"/>
              <a:t>Sociální podnik vytváří nová pracovní místa pro osoby z cílových skupin v rekonstruovaném či nově vystavěném objektu. </a:t>
            </a:r>
          </a:p>
          <a:p>
            <a:r>
              <a:rPr lang="cs-CZ" b="1" dirty="0" smtClean="0"/>
              <a:t>Personální a současně produkční rozšíření sociálního podniku</a:t>
            </a:r>
            <a:endParaRPr lang="cs-CZ" dirty="0" smtClean="0"/>
          </a:p>
          <a:p>
            <a:r>
              <a:rPr lang="cs-CZ" b="1" dirty="0" smtClean="0"/>
              <a:t>Rozšíření </a:t>
            </a:r>
            <a:r>
              <a:rPr lang="cs-CZ" b="1" dirty="0" smtClean="0"/>
              <a:t>stávajících podnikatelských aktivit OSVČ nebo vznik nových podnikatelských aktivit OSVČ </a:t>
            </a:r>
            <a:br>
              <a:rPr lang="cs-CZ" b="1" dirty="0" smtClean="0"/>
            </a:br>
            <a:r>
              <a:rPr lang="cs-CZ" dirty="0" smtClean="0"/>
              <a:t>Projekt musí vytvořit nové pracovní místo pro osoby z cílových skupin a zároveň naplňovat výše uvedené principy a charakteristiky sociálního podnikání. </a:t>
            </a:r>
            <a:endParaRPr lang="pl-PL" dirty="0" smtClean="0"/>
          </a:p>
          <a:p>
            <a:r>
              <a:rPr lang="cs-CZ" dirty="0" smtClean="0"/>
              <a:t>Příjemci: obchodní korporace; osoby samostatně výdělečné činné; dobrovolné svazky obcí; organizace zřizované nebo zakládané dobrovolnými svazky obcí; nestátní neziskové organizace; církve; církevní organizace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000" dirty="0" smtClean="0"/>
              <a:t>IROP: </a:t>
            </a:r>
            <a:r>
              <a:rPr lang="cs-CZ" sz="2000" b="1" dirty="0" smtClean="0"/>
              <a:t>Vznik nových a rozvoj existujících podnikatelských aktivit v oblasti sociálního podnikání</a:t>
            </a:r>
            <a:endParaRPr lang="cs-CZ" sz="2000" b="1" dirty="0"/>
          </a:p>
        </p:txBody>
      </p:sp>
      <p:sp>
        <p:nvSpPr>
          <p:cNvPr id="3" name="Zástupný symbol pro obsah 2"/>
          <p:cNvSpPr>
            <a:spLocks noGrp="1"/>
          </p:cNvSpPr>
          <p:nvPr>
            <p:ph sz="quarter" idx="1"/>
          </p:nvPr>
        </p:nvSpPr>
        <p:spPr/>
        <p:txBody>
          <a:bodyPr>
            <a:normAutofit/>
          </a:bodyPr>
          <a:lstStyle/>
          <a:p>
            <a:r>
              <a:rPr lang="cs-CZ" dirty="0" smtClean="0"/>
              <a:t>Výše dotace 95%</a:t>
            </a:r>
          </a:p>
          <a:p>
            <a:r>
              <a:rPr lang="cs-CZ" dirty="0" smtClean="0"/>
              <a:t>Minimální a maximální způsobilé </a:t>
            </a:r>
            <a:r>
              <a:rPr lang="cs-CZ" dirty="0" smtClean="0"/>
              <a:t>výdaje: min</a:t>
            </a:r>
            <a:r>
              <a:rPr lang="cs-CZ" dirty="0" smtClean="0"/>
              <a:t>. </a:t>
            </a:r>
            <a:r>
              <a:rPr lang="cs-CZ" dirty="0" smtClean="0"/>
              <a:t>200 </a:t>
            </a:r>
            <a:r>
              <a:rPr lang="cs-CZ" dirty="0" smtClean="0"/>
              <a:t>tis. Kč a max. </a:t>
            </a:r>
            <a:r>
              <a:rPr lang="cs-CZ" dirty="0" smtClean="0"/>
              <a:t>4 </a:t>
            </a:r>
            <a:r>
              <a:rPr lang="cs-CZ" dirty="0" smtClean="0"/>
              <a:t>mil. Kč, bude upřesněno výzvou</a:t>
            </a:r>
            <a:endParaRPr lang="cs-CZ" dirty="0" smtClean="0"/>
          </a:p>
          <a:p>
            <a:r>
              <a:rPr lang="cs-CZ" dirty="0" smtClean="0"/>
              <a:t>Indikátory :</a:t>
            </a:r>
          </a:p>
          <a:p>
            <a:r>
              <a:rPr lang="cs-CZ" dirty="0" smtClean="0"/>
              <a:t>Počet podniků pobírajících </a:t>
            </a:r>
            <a:r>
              <a:rPr lang="cs-CZ" dirty="0" smtClean="0"/>
              <a:t>podporu: 5</a:t>
            </a:r>
          </a:p>
          <a:p>
            <a:r>
              <a:rPr lang="cs-CZ" dirty="0" smtClean="0"/>
              <a:t>Počet podniků pobírajících </a:t>
            </a:r>
            <a:r>
              <a:rPr lang="cs-CZ" dirty="0" smtClean="0"/>
              <a:t>granty: 5</a:t>
            </a:r>
          </a:p>
          <a:p>
            <a:r>
              <a:rPr lang="cs-CZ" dirty="0" smtClean="0"/>
              <a:t>Zvýšení zaměstnanosti </a:t>
            </a:r>
            <a:r>
              <a:rPr lang="cs-CZ" dirty="0" smtClean="0"/>
              <a:t>v podporovaných </a:t>
            </a:r>
            <a:r>
              <a:rPr lang="cs-CZ" dirty="0" smtClean="0"/>
              <a:t>podnicích </a:t>
            </a:r>
            <a:r>
              <a:rPr lang="cs-CZ" dirty="0" smtClean="0"/>
              <a:t>se zaměřením </a:t>
            </a:r>
            <a:r>
              <a:rPr lang="cs-CZ" dirty="0" smtClean="0"/>
              <a:t>na </a:t>
            </a:r>
            <a:r>
              <a:rPr lang="cs-CZ" dirty="0" smtClean="0"/>
              <a:t>znevýhodněné skupiny: ??</a:t>
            </a:r>
            <a:endParaRPr lang="cs-CZ"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dirty="0" smtClean="0"/>
              <a:t>IROP: </a:t>
            </a:r>
            <a:r>
              <a:rPr lang="cs-CZ" sz="2400" b="1" dirty="0" smtClean="0"/>
              <a:t>Zvýšení kvality a dostupnosti infrastruktury pro vzdělávání a celoživotní učení</a:t>
            </a:r>
            <a:endParaRPr lang="cs-CZ" sz="2400" dirty="0"/>
          </a:p>
        </p:txBody>
      </p:sp>
      <p:sp>
        <p:nvSpPr>
          <p:cNvPr id="3" name="Zástupný symbol pro obsah 2"/>
          <p:cNvSpPr>
            <a:spLocks noGrp="1"/>
          </p:cNvSpPr>
          <p:nvPr>
            <p:ph sz="quarter" idx="1"/>
          </p:nvPr>
        </p:nvSpPr>
        <p:spPr/>
        <p:txBody>
          <a:bodyPr>
            <a:normAutofit fontScale="55000" lnSpcReduction="20000"/>
          </a:bodyPr>
          <a:lstStyle/>
          <a:p>
            <a:r>
              <a:rPr lang="cs-CZ" b="1" dirty="0" smtClean="0"/>
              <a:t>Podpora infrastruktury pro předškolní vzdělávání – podpora zařízení péče o děti do 3 let, dětských skupin a mateřských škol</a:t>
            </a:r>
            <a:br>
              <a:rPr lang="cs-CZ" b="1" dirty="0" smtClean="0"/>
            </a:br>
            <a:r>
              <a:rPr lang="cs-CZ" dirty="0" smtClean="0"/>
              <a:t>Stavby, stavební úpravy, pořízení vybavení za účelem zajištění dostatečné kapacity kvalitních a cenově dostupných zařízení péče o děti, ve vazbě na území, kde je prokazatelný nedostatek těchto kapacit, a tím umožnění lepšího zapojení rodičů s dětmi předškolního věku na trh práce. 	</a:t>
            </a:r>
          </a:p>
          <a:p>
            <a:r>
              <a:rPr lang="cs-CZ" b="1" dirty="0" smtClean="0"/>
              <a:t>Podpora infrastruktury pro základní vzdělávání v základních školách</a:t>
            </a:r>
            <a:br>
              <a:rPr lang="cs-CZ" b="1" dirty="0" smtClean="0"/>
            </a:br>
            <a:r>
              <a:rPr lang="cs-CZ" dirty="0" smtClean="0"/>
              <a:t>Stavební úpravy, pořízení vybavení pro zajištění rozvoje žáků v následujících klíčových kompetencích.</a:t>
            </a:r>
          </a:p>
          <a:p>
            <a:r>
              <a:rPr lang="cs-CZ" dirty="0" smtClean="0"/>
              <a:t>Podpora infrastruktury škol a školských zařízení pro střední a vyšší odborné vzdělávání</a:t>
            </a:r>
          </a:p>
          <a:p>
            <a:r>
              <a:rPr lang="cs-CZ" b="1" dirty="0" smtClean="0"/>
              <a:t>Podpora infrastruktury pro celoživotní vzdělávání v následujících klíčových kompetencích</a:t>
            </a:r>
            <a:br>
              <a:rPr lang="cs-CZ" b="1" dirty="0" smtClean="0"/>
            </a:br>
            <a:r>
              <a:rPr lang="cs-CZ" dirty="0" smtClean="0"/>
              <a:t>v oblastech komunikace v cizích jazycích, v oblasti technických a řemeslných oborů, přírodních věd, ve schopnosti práce s digitálními technologiemi. 	</a:t>
            </a:r>
          </a:p>
          <a:p>
            <a:r>
              <a:rPr lang="cs-CZ" b="1" dirty="0" smtClean="0"/>
              <a:t>Podpora infrastruktury pro zájmové a neformální vzdělávání mládeže </a:t>
            </a:r>
            <a:r>
              <a:rPr lang="cs-CZ" dirty="0" smtClean="0"/>
              <a:t>Stavební úpravy, pořízení vybavení pro zajištění rozvoje klíčových kompetencí formou zájmového a neformálního vzdělávání v oblastech komunikace v cizích jazycích, v oblasti technických a řemeslných oborů, přírodních věd, ve schopnosti práce s digitálními technologiemi. 	</a:t>
            </a:r>
          </a:p>
          <a:p>
            <a:pPr>
              <a:buNone/>
            </a:pPr>
            <a:r>
              <a:rPr lang="cs-CZ" dirty="0" smtClean="0"/>
              <a:t>Příjemci: zařízení péče o děti do 3 let; školy a školská zařízení v oblasti předškolního, základního a středního vzdělávání a vyšší odborné školy; další subjekty podílející se na realizaci vzdělávacích aktivit; kraje; organizace zřizované nebo zakládané kraji; obce; organizace zřizované nebo zakládané obcemi; nestátní neziskové organizace; církve; církevní organizace; organizační složky státu; příspěvkové organizace organizačních složek státu </a:t>
            </a:r>
          </a:p>
          <a:p>
            <a:endParaRPr lang="cs-CZ"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dirty="0" smtClean="0"/>
              <a:t>IROP: </a:t>
            </a:r>
            <a:r>
              <a:rPr lang="cs-CZ" sz="2400" b="1" dirty="0" smtClean="0"/>
              <a:t>Zvýšení kvality a dostupnosti infrastruktury pro vzdělávání a celoživotní učení</a:t>
            </a:r>
            <a:endParaRPr lang="cs-CZ" sz="2400" dirty="0"/>
          </a:p>
        </p:txBody>
      </p:sp>
      <p:sp>
        <p:nvSpPr>
          <p:cNvPr id="3" name="Zástupný symbol pro obsah 2"/>
          <p:cNvSpPr>
            <a:spLocks noGrp="1"/>
          </p:cNvSpPr>
          <p:nvPr>
            <p:ph sz="quarter" idx="1"/>
          </p:nvPr>
        </p:nvSpPr>
        <p:spPr/>
        <p:txBody>
          <a:bodyPr>
            <a:normAutofit/>
          </a:bodyPr>
          <a:lstStyle/>
          <a:p>
            <a:r>
              <a:rPr lang="cs-CZ" dirty="0" smtClean="0"/>
              <a:t>Příjemce dotace</a:t>
            </a:r>
          </a:p>
          <a:p>
            <a:pPr lvl="1"/>
            <a:r>
              <a:rPr lang="cs-CZ" dirty="0" smtClean="0"/>
              <a:t>Školy a školská zařízení v oblasti předškolního, základního a středního vzdělávání a vyšší odborné školy, </a:t>
            </a:r>
            <a:r>
              <a:rPr lang="cs-CZ" dirty="0" smtClean="0"/>
              <a:t>NNO, obce </a:t>
            </a:r>
            <a:r>
              <a:rPr lang="cs-CZ" dirty="0" smtClean="0"/>
              <a:t>a jimi zřizované organizace, zařízení péče o děti do 3 let, další subjekty podílející se na </a:t>
            </a:r>
            <a:r>
              <a:rPr lang="cs-CZ" dirty="0" smtClean="0"/>
              <a:t>realizaci vzdělávacích </a:t>
            </a:r>
            <a:r>
              <a:rPr lang="cs-CZ" dirty="0" smtClean="0"/>
              <a:t>aktivit, kraje, organizace zřizované nebo zakládané kraji, církve a církevní organizace, </a:t>
            </a:r>
            <a:r>
              <a:rPr lang="cs-CZ" dirty="0" smtClean="0"/>
              <a:t>organizační složky </a:t>
            </a:r>
            <a:r>
              <a:rPr lang="cs-CZ" dirty="0" smtClean="0"/>
              <a:t>státu, příspěvkové organizace organizačních složek státu.</a:t>
            </a:r>
            <a:endParaRPr lang="cs-CZ" dirty="0" smtClean="0"/>
          </a:p>
          <a:p>
            <a:r>
              <a:rPr lang="cs-CZ" dirty="0" smtClean="0"/>
              <a:t>Výše dotace: </a:t>
            </a:r>
            <a:r>
              <a:rPr lang="cs-CZ" dirty="0" smtClean="0"/>
              <a:t>95%</a:t>
            </a:r>
          </a:p>
          <a:p>
            <a:r>
              <a:rPr lang="cs-CZ" dirty="0" smtClean="0"/>
              <a:t>Minimální a maximální způsobilé </a:t>
            </a:r>
            <a:r>
              <a:rPr lang="cs-CZ" dirty="0" smtClean="0"/>
              <a:t>výdaje: </a:t>
            </a:r>
            <a:r>
              <a:rPr lang="cs-CZ" dirty="0" smtClean="0"/>
              <a:t>Min. 200 tis. Kč a max. </a:t>
            </a:r>
            <a:r>
              <a:rPr lang="cs-CZ" dirty="0" smtClean="0"/>
              <a:t>4 </a:t>
            </a:r>
            <a:r>
              <a:rPr lang="cs-CZ" dirty="0" smtClean="0"/>
              <a:t>mil. Kč, </a:t>
            </a:r>
            <a:r>
              <a:rPr lang="cs-CZ" dirty="0" smtClean="0"/>
              <a:t>bude </a:t>
            </a:r>
            <a:r>
              <a:rPr lang="cs-CZ" dirty="0" smtClean="0"/>
              <a:t>upřesněno výzvou</a:t>
            </a:r>
            <a:endParaRPr lang="cs-CZ"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dirty="0" smtClean="0"/>
              <a:t>IROP: </a:t>
            </a:r>
            <a:r>
              <a:rPr lang="cs-CZ" sz="2400" b="1" dirty="0" smtClean="0"/>
              <a:t>Zvýšení kvality a dostupnosti infrastruktury pro vzdělávání a celoživotní učení</a:t>
            </a:r>
            <a:endParaRPr lang="cs-CZ" sz="2400" dirty="0"/>
          </a:p>
        </p:txBody>
      </p:sp>
      <p:sp>
        <p:nvSpPr>
          <p:cNvPr id="3" name="Zástupný symbol pro obsah 2"/>
          <p:cNvSpPr>
            <a:spLocks noGrp="1"/>
          </p:cNvSpPr>
          <p:nvPr>
            <p:ph sz="quarter" idx="1"/>
          </p:nvPr>
        </p:nvSpPr>
        <p:spPr/>
        <p:txBody>
          <a:bodyPr>
            <a:normAutofit/>
          </a:bodyPr>
          <a:lstStyle/>
          <a:p>
            <a:r>
              <a:rPr lang="cs-CZ" dirty="0" smtClean="0"/>
              <a:t>Indikátory:</a:t>
            </a:r>
          </a:p>
          <a:p>
            <a:pPr lvl="1"/>
            <a:r>
              <a:rPr lang="cs-CZ" dirty="0" smtClean="0"/>
              <a:t>Kapacita podporovaných zařízení péče o děti nebo vzdělávacích </a:t>
            </a:r>
            <a:r>
              <a:rPr lang="cs-CZ" dirty="0" smtClean="0"/>
              <a:t>zařízení : </a:t>
            </a:r>
            <a:endParaRPr lang="cs-CZ" dirty="0" smtClean="0"/>
          </a:p>
          <a:p>
            <a:pPr lvl="1"/>
            <a:r>
              <a:rPr lang="cs-CZ" dirty="0" smtClean="0"/>
              <a:t>Počet podpořených vzdělávacích zařízení</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CLLD – Komunitně vedený místní rozvoj</a:t>
            </a:r>
            <a:endParaRPr lang="cs-CZ" dirty="0"/>
          </a:p>
        </p:txBody>
      </p:sp>
      <p:sp>
        <p:nvSpPr>
          <p:cNvPr id="3" name="Zástupný symbol pro obsah 2"/>
          <p:cNvSpPr>
            <a:spLocks noGrp="1"/>
          </p:cNvSpPr>
          <p:nvPr>
            <p:ph sz="quarter" idx="1"/>
          </p:nvPr>
        </p:nvSpPr>
        <p:spPr/>
        <p:txBody>
          <a:bodyPr>
            <a:normAutofit fontScale="92500" lnSpcReduction="10000"/>
          </a:bodyPr>
          <a:lstStyle/>
          <a:p>
            <a:r>
              <a:rPr lang="cs-CZ" dirty="0" err="1" smtClean="0"/>
              <a:t>Mezisektorové</a:t>
            </a:r>
            <a:r>
              <a:rPr lang="cs-CZ" dirty="0" smtClean="0"/>
              <a:t> partnerství a jdoucí „zdola nahoru“, od skutečných potřeb místní komunity.</a:t>
            </a:r>
          </a:p>
          <a:p>
            <a:r>
              <a:rPr lang="cs-CZ" dirty="0" smtClean="0"/>
              <a:t>CLLD není jen zdroj peněz, není to dotační program. Je to metoda řešení problémů na venkově i ve městech.</a:t>
            </a:r>
          </a:p>
          <a:p>
            <a:r>
              <a:rPr lang="cs-CZ" dirty="0" smtClean="0"/>
              <a:t>Mezi hlavní principy metody LEADER, resp. CLLD patří:</a:t>
            </a:r>
          </a:p>
          <a:p>
            <a:pPr lvl="1"/>
            <a:r>
              <a:rPr lang="cs-CZ" dirty="0" smtClean="0"/>
              <a:t>formulace potřeb a cílů zdola, od místních komunit</a:t>
            </a:r>
          </a:p>
          <a:p>
            <a:pPr lvl="1"/>
            <a:r>
              <a:rPr lang="cs-CZ" dirty="0" smtClean="0"/>
              <a:t>působení </a:t>
            </a:r>
            <a:r>
              <a:rPr lang="cs-CZ" dirty="0" err="1" smtClean="0"/>
              <a:t>mezisektorového</a:t>
            </a:r>
            <a:r>
              <a:rPr lang="cs-CZ" dirty="0" smtClean="0"/>
              <a:t> partnerství</a:t>
            </a:r>
          </a:p>
          <a:p>
            <a:pPr lvl="1"/>
            <a:r>
              <a:rPr lang="cs-CZ" dirty="0" smtClean="0"/>
              <a:t>integrovaný a </a:t>
            </a:r>
            <a:r>
              <a:rPr lang="cs-CZ" dirty="0" err="1" smtClean="0"/>
              <a:t>vícefondový</a:t>
            </a:r>
            <a:r>
              <a:rPr lang="cs-CZ" dirty="0" smtClean="0"/>
              <a:t> přístup</a:t>
            </a:r>
          </a:p>
          <a:p>
            <a:pPr lvl="1"/>
            <a:r>
              <a:rPr lang="cs-CZ" dirty="0" smtClean="0"/>
              <a:t>důraz na inovace v řešení hmotných i sociálně ekonomických problémů daného území</a:t>
            </a:r>
          </a:p>
          <a:p>
            <a:pPr lvl="1"/>
            <a:r>
              <a:rPr lang="cs-CZ" dirty="0" smtClean="0"/>
              <a:t>vytváření sítí a spolupráce MAS</a:t>
            </a:r>
          </a:p>
          <a:p>
            <a:pPr lvl="1"/>
            <a:r>
              <a:rPr lang="cs-CZ" dirty="0" smtClean="0"/>
              <a:t>transparentnost přípravy společné strategie a samotného přidělování </a:t>
            </a:r>
            <a:r>
              <a:rPr lang="cs-CZ" dirty="0" err="1" smtClean="0"/>
              <a:t>fin</a:t>
            </a:r>
            <a:r>
              <a:rPr lang="cs-CZ" dirty="0" smtClean="0"/>
              <a:t>. prostředků</a:t>
            </a:r>
          </a:p>
          <a:p>
            <a:pPr lvl="1"/>
            <a:r>
              <a:rPr lang="cs-CZ" dirty="0" smtClean="0"/>
              <a:t>efektivita, důraz na potřebnost a hospodárnost financování</a:t>
            </a:r>
          </a:p>
          <a:p>
            <a:endParaRPr lang="cs-CZ"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IROP: </a:t>
            </a:r>
            <a:r>
              <a:rPr lang="cs-CZ" b="1" dirty="0" smtClean="0"/>
              <a:t>Zefektivnění prezentace, posílení ochrany a rozvoje kulturního dědictví </a:t>
            </a:r>
            <a:endParaRPr lang="cs-CZ" dirty="0"/>
          </a:p>
        </p:txBody>
      </p:sp>
      <p:sp>
        <p:nvSpPr>
          <p:cNvPr id="3" name="Zástupný symbol pro obsah 2"/>
          <p:cNvSpPr>
            <a:spLocks noGrp="1"/>
          </p:cNvSpPr>
          <p:nvPr>
            <p:ph sz="quarter" idx="1"/>
          </p:nvPr>
        </p:nvSpPr>
        <p:spPr/>
        <p:txBody>
          <a:bodyPr>
            <a:normAutofit fontScale="92500" lnSpcReduction="20000"/>
          </a:bodyPr>
          <a:lstStyle/>
          <a:p>
            <a:endParaRPr lang="cs-CZ" dirty="0" smtClean="0"/>
          </a:p>
          <a:p>
            <a:r>
              <a:rPr lang="cs-CZ" dirty="0" smtClean="0"/>
              <a:t> </a:t>
            </a:r>
            <a:r>
              <a:rPr lang="cs-CZ" b="1" dirty="0" smtClean="0"/>
              <a:t>Revitalizace souboru památek</a:t>
            </a:r>
            <a:br>
              <a:rPr lang="cs-CZ" b="1" dirty="0" smtClean="0"/>
            </a:br>
            <a:r>
              <a:rPr lang="cs-CZ" dirty="0" smtClean="0"/>
              <a:t>Příklady projektů: zajištění vyšší bezpečnosti návštěvníků, odstraňování přístupových bariér, zvýšení ochrany památky a jejího zabezpečení, obnova památek, rekonstrukce stávajících expozic a depozitářů a budování nových expozic a depozitářů, digitalizace památek a mobiliářů, obnova parků a zahrad u souborů památek, modernizace, popř. výstavba nezbytných objektů sociálního, technického a technologického </a:t>
            </a:r>
            <a:r>
              <a:rPr lang="cs-CZ" dirty="0" smtClean="0"/>
              <a:t>zázemí</a:t>
            </a:r>
            <a:endParaRPr lang="cs-CZ" dirty="0" smtClean="0"/>
          </a:p>
          <a:p>
            <a:r>
              <a:rPr lang="cs-CZ" dirty="0" smtClean="0"/>
              <a:t>Příjemci: vlastníci památek, muzeí a knihoven nebo subjekty s právem hospodaření (dle zápisu v katastru nemovitostí), kromě fyzických osob </a:t>
            </a:r>
            <a:r>
              <a:rPr lang="cs-CZ" dirty="0" smtClean="0"/>
              <a:t>nepodnikajících</a:t>
            </a:r>
          </a:p>
          <a:p>
            <a:r>
              <a:rPr lang="cs-CZ" dirty="0" smtClean="0"/>
              <a:t>Indikátory:</a:t>
            </a:r>
          </a:p>
          <a:p>
            <a:pPr lvl="1"/>
            <a:r>
              <a:rPr lang="cs-CZ" dirty="0" smtClean="0"/>
              <a:t>Počet revitalizovaných památkových objektů : 1</a:t>
            </a:r>
            <a:endParaRPr lang="cs-CZ" dirty="0" smtClean="0"/>
          </a:p>
          <a:p>
            <a:endParaRPr lang="cs-CZ"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IROP: </a:t>
            </a:r>
            <a:r>
              <a:rPr lang="cs-CZ" b="1" dirty="0" smtClean="0"/>
              <a:t>další informace</a:t>
            </a:r>
            <a:endParaRPr lang="cs-CZ" b="1" dirty="0"/>
          </a:p>
        </p:txBody>
      </p:sp>
      <p:sp>
        <p:nvSpPr>
          <p:cNvPr id="3" name="Zástupný symbol pro obsah 2"/>
          <p:cNvSpPr>
            <a:spLocks noGrp="1"/>
          </p:cNvSpPr>
          <p:nvPr>
            <p:ph sz="quarter" idx="1"/>
          </p:nvPr>
        </p:nvSpPr>
        <p:spPr/>
        <p:txBody>
          <a:bodyPr/>
          <a:lstStyle/>
          <a:p>
            <a:r>
              <a:rPr lang="cs-CZ" dirty="0" smtClean="0">
                <a:hlinkClick r:id="rId2"/>
              </a:rPr>
              <a:t>http://www.</a:t>
            </a:r>
            <a:r>
              <a:rPr lang="cs-CZ" dirty="0" err="1" smtClean="0">
                <a:hlinkClick r:id="rId2"/>
              </a:rPr>
              <a:t>strukturalni</a:t>
            </a:r>
            <a:r>
              <a:rPr lang="cs-CZ" dirty="0" smtClean="0">
                <a:hlinkClick r:id="rId2"/>
              </a:rPr>
              <a:t>-fondy.</a:t>
            </a:r>
            <a:r>
              <a:rPr lang="cs-CZ" dirty="0" err="1" smtClean="0">
                <a:hlinkClick r:id="rId2"/>
              </a:rPr>
              <a:t>cz</a:t>
            </a:r>
            <a:r>
              <a:rPr lang="cs-CZ" dirty="0" smtClean="0">
                <a:hlinkClick r:id="rId2"/>
              </a:rPr>
              <a:t>/</a:t>
            </a:r>
            <a:endParaRPr lang="cs-CZ" dirty="0" smtClean="0"/>
          </a:p>
          <a:p>
            <a:r>
              <a:rPr lang="cs-CZ" dirty="0" smtClean="0"/>
              <a:t>Informační materiály - specifické cíle IROP</a:t>
            </a:r>
          </a:p>
          <a:p>
            <a:pPr lvl="1"/>
            <a:r>
              <a:rPr lang="cs-CZ" dirty="0" smtClean="0"/>
              <a:t>Brožury</a:t>
            </a:r>
          </a:p>
          <a:p>
            <a:pPr lvl="1"/>
            <a:r>
              <a:rPr lang="cs-CZ" dirty="0" smtClean="0"/>
              <a:t>Informační letáky</a:t>
            </a:r>
          </a:p>
          <a:p>
            <a:r>
              <a:rPr lang="cs-CZ" dirty="0" smtClean="0"/>
              <a:t>Aktuální výzvy na jednotlivé SC</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OPZ </a:t>
            </a:r>
            <a:r>
              <a:rPr lang="cs-CZ" dirty="0" smtClean="0"/>
              <a:t>– </a:t>
            </a:r>
            <a:r>
              <a:rPr lang="cs-CZ" b="1" dirty="0" smtClean="0"/>
              <a:t>Operační program Zaměstnanost</a:t>
            </a:r>
            <a:endParaRPr lang="cs-CZ" b="1" dirty="0"/>
          </a:p>
        </p:txBody>
      </p:sp>
      <p:sp>
        <p:nvSpPr>
          <p:cNvPr id="3" name="Zástupný symbol pro obsah 2"/>
          <p:cNvSpPr>
            <a:spLocks noGrp="1"/>
          </p:cNvSpPr>
          <p:nvPr>
            <p:ph sz="quarter" idx="1"/>
          </p:nvPr>
        </p:nvSpPr>
        <p:spPr/>
        <p:txBody>
          <a:bodyPr>
            <a:normAutofit fontScale="92500" lnSpcReduction="10000"/>
          </a:bodyPr>
          <a:lstStyle/>
          <a:p>
            <a:r>
              <a:rPr lang="cs-CZ" dirty="0" smtClean="0"/>
              <a:t>Plán rozdělení alokace na jednotlivé roky :</a:t>
            </a:r>
          </a:p>
          <a:p>
            <a:endParaRPr lang="cs-CZ" dirty="0" smtClean="0"/>
          </a:p>
          <a:p>
            <a:endParaRPr lang="cs-CZ" dirty="0" smtClean="0"/>
          </a:p>
          <a:p>
            <a:endParaRPr lang="cs-CZ" dirty="0" smtClean="0"/>
          </a:p>
          <a:p>
            <a:endParaRPr lang="cs-CZ" dirty="0" smtClean="0"/>
          </a:p>
          <a:p>
            <a:endParaRPr lang="cs-CZ" dirty="0" smtClean="0"/>
          </a:p>
          <a:p>
            <a:endParaRPr lang="cs-CZ" dirty="0" smtClean="0"/>
          </a:p>
          <a:p>
            <a:endParaRPr lang="cs-CZ" dirty="0" smtClean="0"/>
          </a:p>
          <a:p>
            <a:endParaRPr lang="cs-CZ" dirty="0" smtClean="0"/>
          </a:p>
          <a:p>
            <a:pPr>
              <a:buNone/>
            </a:pPr>
            <a:endParaRPr lang="cs-CZ" sz="1600" dirty="0" smtClean="0"/>
          </a:p>
          <a:p>
            <a:pPr>
              <a:buNone/>
            </a:pPr>
            <a:endParaRPr lang="cs-CZ" sz="1600" dirty="0" smtClean="0"/>
          </a:p>
          <a:p>
            <a:pPr>
              <a:buNone/>
            </a:pPr>
            <a:r>
              <a:rPr lang="cs-CZ" sz="1600" dirty="0" smtClean="0"/>
              <a:t>V případě OPZ je alokací SCLLD míněna celková suma uznatelných nákladů projektů, částka dotace bude ovlivněna mírou spolufinancování dle druhu žadatele.</a:t>
            </a:r>
            <a:endParaRPr lang="cs-CZ" sz="1600" dirty="0" smtClean="0"/>
          </a:p>
          <a:p>
            <a:pPr>
              <a:buNone/>
            </a:pPr>
            <a:endParaRPr lang="cs-CZ" dirty="0"/>
          </a:p>
        </p:txBody>
      </p:sp>
      <p:graphicFrame>
        <p:nvGraphicFramePr>
          <p:cNvPr id="4" name="Tabulka 3"/>
          <p:cNvGraphicFramePr>
            <a:graphicFrameLocks noGrp="1"/>
          </p:cNvGraphicFramePr>
          <p:nvPr/>
        </p:nvGraphicFramePr>
        <p:xfrm>
          <a:off x="1259632" y="1772816"/>
          <a:ext cx="6096000" cy="3428911"/>
        </p:xfrm>
        <a:graphic>
          <a:graphicData uri="http://schemas.openxmlformats.org/drawingml/2006/table">
            <a:tbl>
              <a:tblPr firstRow="1" bandRow="1">
                <a:tableStyleId>{5C22544A-7EE6-4342-B048-85BDC9FD1C3A}</a:tableStyleId>
              </a:tblPr>
              <a:tblGrid>
                <a:gridCol w="2032000"/>
                <a:gridCol w="2032000"/>
                <a:gridCol w="2032000"/>
              </a:tblGrid>
              <a:tr h="502831">
                <a:tc>
                  <a:txBody>
                    <a:bodyPr/>
                    <a:lstStyle/>
                    <a:p>
                      <a:pPr algn="ctr"/>
                      <a:r>
                        <a:rPr lang="cs-CZ" dirty="0" smtClean="0"/>
                        <a:t>ROK</a:t>
                      </a:r>
                      <a:endParaRPr lang="cs-CZ" dirty="0"/>
                    </a:p>
                  </a:txBody>
                  <a:tcPr/>
                </a:tc>
                <a:tc>
                  <a:txBody>
                    <a:bodyPr/>
                    <a:lstStyle/>
                    <a:p>
                      <a:pPr algn="ctr"/>
                      <a:r>
                        <a:rPr lang="cs-CZ" dirty="0" smtClean="0"/>
                        <a:t>%</a:t>
                      </a:r>
                      <a:endParaRPr lang="cs-CZ" dirty="0"/>
                    </a:p>
                  </a:txBody>
                  <a:tcPr/>
                </a:tc>
                <a:tc>
                  <a:txBody>
                    <a:bodyPr/>
                    <a:lstStyle/>
                    <a:p>
                      <a:pPr algn="ctr"/>
                      <a:r>
                        <a:rPr lang="cs-CZ" dirty="0" smtClean="0"/>
                        <a:t>Kč</a:t>
                      </a:r>
                      <a:r>
                        <a:rPr lang="cs-CZ" baseline="0" dirty="0" smtClean="0"/>
                        <a:t> (mil.)</a:t>
                      </a:r>
                      <a:endParaRPr lang="cs-CZ" dirty="0"/>
                    </a:p>
                  </a:txBody>
                  <a:tcPr/>
                </a:tc>
              </a:tr>
              <a:tr h="354991">
                <a:tc>
                  <a:txBody>
                    <a:bodyPr/>
                    <a:lstStyle/>
                    <a:p>
                      <a:r>
                        <a:rPr lang="cs-CZ" dirty="0" smtClean="0"/>
                        <a:t>2016</a:t>
                      </a:r>
                      <a:endParaRPr lang="cs-CZ" dirty="0"/>
                    </a:p>
                  </a:txBody>
                  <a:tcPr/>
                </a:tc>
                <a:tc>
                  <a:txBody>
                    <a:bodyPr/>
                    <a:lstStyle/>
                    <a:p>
                      <a:pPr algn="ctr"/>
                      <a:r>
                        <a:rPr lang="cs-CZ" dirty="0" smtClean="0"/>
                        <a:t>10%</a:t>
                      </a:r>
                      <a:endParaRPr lang="cs-CZ" dirty="0"/>
                    </a:p>
                  </a:txBody>
                  <a:tcPr/>
                </a:tc>
                <a:tc>
                  <a:txBody>
                    <a:bodyPr/>
                    <a:lstStyle/>
                    <a:p>
                      <a:pPr algn="r"/>
                      <a:r>
                        <a:rPr kumimoji="0" lang="cs-CZ" b="0" i="0" kern="1200" dirty="0" smtClean="0">
                          <a:solidFill>
                            <a:schemeClr val="dk1"/>
                          </a:solidFill>
                          <a:latin typeface="+mn-lt"/>
                          <a:ea typeface="+mn-ea"/>
                          <a:cs typeface="+mn-cs"/>
                        </a:rPr>
                        <a:t>1.94</a:t>
                      </a:r>
                      <a:endParaRPr lang="cs-CZ" dirty="0"/>
                    </a:p>
                  </a:txBody>
                  <a:tcPr/>
                </a:tc>
              </a:tr>
              <a:tr h="354991">
                <a:tc>
                  <a:txBody>
                    <a:bodyPr/>
                    <a:lstStyle/>
                    <a:p>
                      <a:r>
                        <a:rPr lang="cs-CZ" dirty="0" smtClean="0"/>
                        <a:t>2017</a:t>
                      </a:r>
                      <a:endParaRPr lang="cs-CZ" dirty="0"/>
                    </a:p>
                  </a:txBody>
                  <a:tcPr/>
                </a:tc>
                <a:tc>
                  <a:txBody>
                    <a:bodyPr/>
                    <a:lstStyle/>
                    <a:p>
                      <a:pPr algn="ctr"/>
                      <a:r>
                        <a:rPr lang="cs-CZ" dirty="0" smtClean="0"/>
                        <a:t>50</a:t>
                      </a:r>
                      <a:r>
                        <a:rPr lang="cs-CZ" dirty="0" smtClean="0"/>
                        <a:t>%</a:t>
                      </a:r>
                      <a:endParaRPr lang="cs-CZ" dirty="0"/>
                    </a:p>
                  </a:txBody>
                  <a:tcPr/>
                </a:tc>
                <a:tc>
                  <a:txBody>
                    <a:bodyPr/>
                    <a:lstStyle/>
                    <a:p>
                      <a:pPr algn="r"/>
                      <a:r>
                        <a:rPr kumimoji="0" lang="cs-CZ" b="0" i="0" kern="1200" dirty="0" smtClean="0">
                          <a:solidFill>
                            <a:schemeClr val="dk1"/>
                          </a:solidFill>
                          <a:latin typeface="+mn-lt"/>
                          <a:ea typeface="+mn-ea"/>
                          <a:cs typeface="+mn-cs"/>
                        </a:rPr>
                        <a:t>9.71</a:t>
                      </a:r>
                      <a:endParaRPr lang="cs-CZ" dirty="0"/>
                    </a:p>
                  </a:txBody>
                  <a:tcPr/>
                </a:tc>
              </a:tr>
              <a:tr h="354991">
                <a:tc>
                  <a:txBody>
                    <a:bodyPr/>
                    <a:lstStyle/>
                    <a:p>
                      <a:r>
                        <a:rPr lang="cs-CZ" dirty="0" smtClean="0"/>
                        <a:t>2018</a:t>
                      </a:r>
                      <a:endParaRPr lang="cs-CZ" dirty="0"/>
                    </a:p>
                  </a:txBody>
                  <a:tcPr/>
                </a:tc>
                <a:tc>
                  <a:txBody>
                    <a:bodyPr/>
                    <a:lstStyle/>
                    <a:p>
                      <a:pPr algn="ctr"/>
                      <a:r>
                        <a:rPr lang="cs-CZ" dirty="0" smtClean="0"/>
                        <a:t>20%</a:t>
                      </a:r>
                      <a:endParaRPr lang="cs-CZ" dirty="0"/>
                    </a:p>
                  </a:txBody>
                  <a:tcPr/>
                </a:tc>
                <a:tc>
                  <a:txBody>
                    <a:bodyPr/>
                    <a:lstStyle/>
                    <a:p>
                      <a:pPr algn="r"/>
                      <a:r>
                        <a:rPr kumimoji="0" lang="cs-CZ" b="0" i="0" kern="1200" dirty="0" smtClean="0">
                          <a:solidFill>
                            <a:schemeClr val="dk1"/>
                          </a:solidFill>
                          <a:latin typeface="+mn-lt"/>
                          <a:ea typeface="+mn-ea"/>
                          <a:cs typeface="+mn-cs"/>
                        </a:rPr>
                        <a:t>3.88</a:t>
                      </a:r>
                      <a:endParaRPr lang="cs-CZ" dirty="0"/>
                    </a:p>
                  </a:txBody>
                  <a:tcPr/>
                </a:tc>
              </a:tr>
              <a:tr h="354991">
                <a:tc>
                  <a:txBody>
                    <a:bodyPr/>
                    <a:lstStyle/>
                    <a:p>
                      <a:r>
                        <a:rPr lang="cs-CZ" dirty="0" smtClean="0"/>
                        <a:t>2019</a:t>
                      </a:r>
                      <a:endParaRPr lang="cs-CZ" dirty="0"/>
                    </a:p>
                  </a:txBody>
                  <a:tcPr/>
                </a:tc>
                <a:tc>
                  <a:txBody>
                    <a:bodyPr/>
                    <a:lstStyle/>
                    <a:p>
                      <a:pPr algn="ctr"/>
                      <a:r>
                        <a:rPr lang="cs-CZ" dirty="0" smtClean="0"/>
                        <a:t>20%</a:t>
                      </a:r>
                      <a:endParaRPr lang="cs-CZ" dirty="0"/>
                    </a:p>
                  </a:txBody>
                  <a:tcPr/>
                </a:tc>
                <a:tc>
                  <a:txBody>
                    <a:bodyPr/>
                    <a:lstStyle/>
                    <a:p>
                      <a:pPr algn="r"/>
                      <a:r>
                        <a:rPr kumimoji="0" lang="cs-CZ" b="0" i="0" kern="1200" dirty="0" smtClean="0">
                          <a:solidFill>
                            <a:schemeClr val="dk1"/>
                          </a:solidFill>
                          <a:latin typeface="+mn-lt"/>
                          <a:ea typeface="+mn-ea"/>
                          <a:cs typeface="+mn-cs"/>
                        </a:rPr>
                        <a:t>3.88</a:t>
                      </a:r>
                      <a:endParaRPr lang="cs-CZ" dirty="0"/>
                    </a:p>
                  </a:txBody>
                  <a:tcPr/>
                </a:tc>
              </a:tr>
              <a:tr h="354991">
                <a:tc>
                  <a:txBody>
                    <a:bodyPr/>
                    <a:lstStyle/>
                    <a:p>
                      <a:r>
                        <a:rPr lang="cs-CZ" dirty="0" smtClean="0"/>
                        <a:t>2020</a:t>
                      </a:r>
                      <a:endParaRPr lang="cs-CZ" dirty="0"/>
                    </a:p>
                  </a:txBody>
                  <a:tcPr/>
                </a:tc>
                <a:tc>
                  <a:txBody>
                    <a:bodyPr/>
                    <a:lstStyle/>
                    <a:p>
                      <a:pPr algn="ctr"/>
                      <a:r>
                        <a:rPr lang="cs-CZ" dirty="0" smtClean="0"/>
                        <a:t>0%</a:t>
                      </a:r>
                      <a:endParaRPr lang="cs-CZ" dirty="0"/>
                    </a:p>
                  </a:txBody>
                  <a:tcPr/>
                </a:tc>
                <a:tc>
                  <a:txBody>
                    <a:bodyPr/>
                    <a:lstStyle/>
                    <a:p>
                      <a:pPr algn="r"/>
                      <a:r>
                        <a:rPr kumimoji="0" lang="cs-CZ" b="0" i="0" kern="1200" dirty="0" smtClean="0">
                          <a:solidFill>
                            <a:schemeClr val="dk1"/>
                          </a:solidFill>
                          <a:latin typeface="+mn-lt"/>
                          <a:ea typeface="+mn-ea"/>
                          <a:cs typeface="+mn-cs"/>
                        </a:rPr>
                        <a:t>0</a:t>
                      </a:r>
                      <a:endParaRPr lang="cs-CZ" dirty="0"/>
                    </a:p>
                  </a:txBody>
                  <a:tcPr/>
                </a:tc>
              </a:tr>
              <a:tr h="354991">
                <a:tc>
                  <a:txBody>
                    <a:bodyPr/>
                    <a:lstStyle/>
                    <a:p>
                      <a:r>
                        <a:rPr lang="cs-CZ" dirty="0" smtClean="0"/>
                        <a:t>2021</a:t>
                      </a:r>
                      <a:endParaRPr lang="cs-CZ" dirty="0"/>
                    </a:p>
                  </a:txBody>
                  <a:tcPr/>
                </a:tc>
                <a:tc>
                  <a:txBody>
                    <a:bodyPr/>
                    <a:lstStyle/>
                    <a:p>
                      <a:pPr algn="ctr"/>
                      <a:r>
                        <a:rPr lang="cs-CZ" dirty="0" smtClean="0"/>
                        <a:t>0%</a:t>
                      </a:r>
                      <a:endParaRPr lang="cs-CZ" dirty="0"/>
                    </a:p>
                  </a:txBody>
                  <a:tcPr/>
                </a:tc>
                <a:tc>
                  <a:txBody>
                    <a:bodyPr/>
                    <a:lstStyle/>
                    <a:p>
                      <a:pPr algn="r"/>
                      <a:r>
                        <a:rPr kumimoji="0" lang="cs-CZ" b="0" i="0" kern="1200" dirty="0" smtClean="0">
                          <a:solidFill>
                            <a:schemeClr val="dk1"/>
                          </a:solidFill>
                          <a:latin typeface="+mn-lt"/>
                          <a:ea typeface="+mn-ea"/>
                          <a:cs typeface="+mn-cs"/>
                        </a:rPr>
                        <a:t>0</a:t>
                      </a:r>
                      <a:endParaRPr lang="cs-CZ" dirty="0"/>
                    </a:p>
                  </a:txBody>
                  <a:tcPr/>
                </a:tc>
              </a:tr>
              <a:tr h="354991">
                <a:tc>
                  <a:txBody>
                    <a:bodyPr/>
                    <a:lstStyle/>
                    <a:p>
                      <a:r>
                        <a:rPr lang="cs-CZ" dirty="0" smtClean="0"/>
                        <a:t>2022</a:t>
                      </a:r>
                      <a:endParaRPr lang="cs-CZ" dirty="0"/>
                    </a:p>
                  </a:txBody>
                  <a:tcPr/>
                </a:tc>
                <a:tc>
                  <a:txBody>
                    <a:bodyPr/>
                    <a:lstStyle/>
                    <a:p>
                      <a:pPr algn="ctr"/>
                      <a:r>
                        <a:rPr lang="cs-CZ" dirty="0" smtClean="0"/>
                        <a:t>0%</a:t>
                      </a:r>
                      <a:endParaRPr lang="cs-CZ" dirty="0"/>
                    </a:p>
                  </a:txBody>
                  <a:tcPr/>
                </a:tc>
                <a:tc>
                  <a:txBody>
                    <a:bodyPr/>
                    <a:lstStyle/>
                    <a:p>
                      <a:pPr algn="r"/>
                      <a:r>
                        <a:rPr kumimoji="0" lang="cs-CZ" b="0" i="0" kern="1200" dirty="0" smtClean="0">
                          <a:solidFill>
                            <a:schemeClr val="dk1"/>
                          </a:solidFill>
                          <a:latin typeface="+mn-lt"/>
                          <a:ea typeface="+mn-ea"/>
                          <a:cs typeface="+mn-cs"/>
                        </a:rPr>
                        <a:t>0</a:t>
                      </a:r>
                      <a:endParaRPr lang="cs-CZ" dirty="0"/>
                    </a:p>
                  </a:txBody>
                  <a:tcPr/>
                </a:tc>
              </a:tr>
              <a:tr h="354991">
                <a:tc>
                  <a:txBody>
                    <a:bodyPr/>
                    <a:lstStyle/>
                    <a:p>
                      <a:r>
                        <a:rPr lang="cs-CZ" b="1" dirty="0" smtClean="0"/>
                        <a:t>CELKEM</a:t>
                      </a:r>
                      <a:endParaRPr lang="cs-CZ" b="1" dirty="0"/>
                    </a:p>
                  </a:txBody>
                  <a:tcPr/>
                </a:tc>
                <a:tc>
                  <a:txBody>
                    <a:bodyPr/>
                    <a:lstStyle/>
                    <a:p>
                      <a:pPr algn="ctr"/>
                      <a:r>
                        <a:rPr lang="cs-CZ" dirty="0" smtClean="0"/>
                        <a:t>100%</a:t>
                      </a:r>
                      <a:endParaRPr lang="cs-CZ" dirty="0"/>
                    </a:p>
                  </a:txBody>
                  <a:tcPr/>
                </a:tc>
                <a:tc>
                  <a:txBody>
                    <a:bodyPr/>
                    <a:lstStyle/>
                    <a:p>
                      <a:pPr algn="r"/>
                      <a:r>
                        <a:rPr lang="cs-CZ" b="1" dirty="0" smtClean="0"/>
                        <a:t>19.41</a:t>
                      </a:r>
                      <a:endParaRPr lang="cs-CZ" b="1" dirty="0"/>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100" dirty="0" smtClean="0"/>
              <a:t>OPZ: </a:t>
            </a:r>
            <a:r>
              <a:rPr lang="cs-CZ" sz="3100" dirty="0" smtClean="0"/>
              <a:t>Předpokládané rozdělení alokace do SC</a:t>
            </a:r>
            <a:endParaRPr lang="cs-CZ" dirty="0"/>
          </a:p>
        </p:txBody>
      </p:sp>
      <p:graphicFrame>
        <p:nvGraphicFramePr>
          <p:cNvPr id="4" name="Zástupný symbol pro obsah 3"/>
          <p:cNvGraphicFramePr>
            <a:graphicFrameLocks noGrp="1"/>
          </p:cNvGraphicFramePr>
          <p:nvPr>
            <p:ph sz="quarter" idx="1"/>
          </p:nvPr>
        </p:nvGraphicFramePr>
        <p:xfrm>
          <a:off x="457200" y="1219200"/>
          <a:ext cx="8229600" cy="3677920"/>
        </p:xfrm>
        <a:graphic>
          <a:graphicData uri="http://schemas.openxmlformats.org/drawingml/2006/table">
            <a:tbl>
              <a:tblPr firstRow="1" bandRow="1">
                <a:tableStyleId>{5C22544A-7EE6-4342-B048-85BDC9FD1C3A}</a:tableStyleId>
              </a:tblPr>
              <a:tblGrid>
                <a:gridCol w="5482952"/>
                <a:gridCol w="1368152"/>
                <a:gridCol w="1378496"/>
              </a:tblGrid>
              <a:tr h="370840">
                <a:tc>
                  <a:txBody>
                    <a:bodyPr/>
                    <a:lstStyle/>
                    <a:p>
                      <a:r>
                        <a:rPr lang="cs-CZ" dirty="0" smtClean="0"/>
                        <a:t>SC</a:t>
                      </a:r>
                      <a:endParaRPr lang="cs-CZ" dirty="0"/>
                    </a:p>
                  </a:txBody>
                  <a:tcPr/>
                </a:tc>
                <a:tc>
                  <a:txBody>
                    <a:bodyPr/>
                    <a:lstStyle/>
                    <a:p>
                      <a:r>
                        <a:rPr lang="cs-CZ" dirty="0" smtClean="0"/>
                        <a:t>%</a:t>
                      </a:r>
                      <a:endParaRPr lang="cs-CZ" dirty="0"/>
                    </a:p>
                  </a:txBody>
                  <a:tcPr/>
                </a:tc>
                <a:tc>
                  <a:txBody>
                    <a:bodyPr/>
                    <a:lstStyle/>
                    <a:p>
                      <a:r>
                        <a:rPr lang="cs-CZ" smtClean="0"/>
                        <a:t>Kč</a:t>
                      </a:r>
                      <a:r>
                        <a:rPr lang="cs-CZ" baseline="0" smtClean="0"/>
                        <a:t> (mil)</a:t>
                      </a:r>
                      <a:endParaRPr lang="cs-CZ"/>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Zaměstnanost</a:t>
                      </a:r>
                      <a:endParaRPr lang="cs-CZ" b="1" dirty="0" smtClean="0"/>
                    </a:p>
                  </a:txBody>
                  <a:tcPr/>
                </a:tc>
                <a:tc>
                  <a:txBody>
                    <a:bodyPr/>
                    <a:lstStyle/>
                    <a:p>
                      <a:pPr algn="ctr"/>
                      <a:r>
                        <a:rPr lang="cs-CZ" dirty="0" smtClean="0"/>
                        <a:t>50%</a:t>
                      </a:r>
                      <a:endParaRPr lang="cs-CZ" dirty="0"/>
                    </a:p>
                  </a:txBody>
                  <a:tcPr anchor="ctr"/>
                </a:tc>
                <a:tc>
                  <a:txBody>
                    <a:bodyPr/>
                    <a:lstStyle/>
                    <a:p>
                      <a:pPr algn="r" fontAlgn="b"/>
                      <a:r>
                        <a:rPr lang="cs-CZ" dirty="0" smtClean="0"/>
                        <a:t>9,7</a:t>
                      </a:r>
                      <a:endParaRPr lang="cs-CZ" dirty="0"/>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Podpora spolupráce aktérů na místní úrovni při řešení lokální nezaměstnanosti, zjišťování potřeb lokálních zaměstnavatelů</a:t>
                      </a:r>
                      <a:endParaRPr lang="cs-CZ" b="1" dirty="0" smtClean="0"/>
                    </a:p>
                  </a:txBody>
                  <a:tcPr/>
                </a:tc>
                <a:tc>
                  <a:txBody>
                    <a:bodyPr/>
                    <a:lstStyle/>
                    <a:p>
                      <a:pPr algn="ctr"/>
                      <a:r>
                        <a:rPr lang="cs-CZ" dirty="0" smtClean="0"/>
                        <a:t>10%</a:t>
                      </a:r>
                      <a:endParaRPr lang="cs-CZ" dirty="0"/>
                    </a:p>
                  </a:txBody>
                  <a:tcPr anchor="ctr"/>
                </a:tc>
                <a:tc>
                  <a:txBody>
                    <a:bodyPr/>
                    <a:lstStyle/>
                    <a:p>
                      <a:pPr algn="r" fontAlgn="b"/>
                      <a:r>
                        <a:rPr lang="cs-CZ" dirty="0" smtClean="0"/>
                        <a:t>1,94</a:t>
                      </a:r>
                      <a:endParaRPr lang="cs-CZ" dirty="0"/>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Sociální </a:t>
                      </a:r>
                      <a:r>
                        <a:rPr lang="cs-CZ" b="1" dirty="0" smtClean="0"/>
                        <a:t>služby</a:t>
                      </a:r>
                      <a:endParaRPr lang="cs-CZ"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10%</a:t>
                      </a:r>
                    </a:p>
                  </a:txBody>
                  <a:tcPr anchor="ctr"/>
                </a:tc>
                <a:tc>
                  <a:txBody>
                    <a:bodyPr/>
                    <a:lstStyle/>
                    <a:p>
                      <a:pPr algn="r" fontAlgn="b"/>
                      <a:r>
                        <a:rPr lang="cs-CZ" dirty="0" smtClean="0"/>
                        <a:t>1,94</a:t>
                      </a:r>
                      <a:endParaRPr lang="cs-CZ" dirty="0"/>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Sociální podnikání</a:t>
                      </a:r>
                      <a:endParaRPr lang="cs-CZ"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10</a:t>
                      </a:r>
                      <a:r>
                        <a:rPr lang="cs-CZ" dirty="0" smtClean="0"/>
                        <a:t>%</a:t>
                      </a:r>
                    </a:p>
                    <a:p>
                      <a:pPr algn="ctr"/>
                      <a:endParaRPr lang="cs-CZ" dirty="0"/>
                    </a:p>
                  </a:txBody>
                  <a:tcPr anchor="ctr"/>
                </a:tc>
                <a:tc>
                  <a:txBody>
                    <a:bodyPr/>
                    <a:lstStyle/>
                    <a:p>
                      <a:pPr algn="r" fontAlgn="b"/>
                      <a:r>
                        <a:rPr lang="cs-CZ" dirty="0" smtClean="0"/>
                        <a:t>1,94</a:t>
                      </a:r>
                      <a:endParaRPr lang="cs-CZ" dirty="0"/>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Podpora </a:t>
                      </a:r>
                      <a:r>
                        <a:rPr lang="cs-CZ" b="1" dirty="0" err="1" smtClean="0"/>
                        <a:t>prorodinných</a:t>
                      </a:r>
                      <a:r>
                        <a:rPr lang="cs-CZ" b="1" dirty="0" smtClean="0"/>
                        <a:t> opatření obcí a dalších aktérů na místní úrovni</a:t>
                      </a:r>
                      <a:endParaRPr lang="cs-CZ" b="1" dirty="0" smtClean="0"/>
                    </a:p>
                  </a:txBody>
                  <a:tcPr/>
                </a:tc>
                <a:tc>
                  <a:txBody>
                    <a:bodyPr/>
                    <a:lstStyle/>
                    <a:p>
                      <a:pPr algn="ctr"/>
                      <a:r>
                        <a:rPr lang="cs-CZ" dirty="0" smtClean="0"/>
                        <a:t>20</a:t>
                      </a:r>
                      <a:r>
                        <a:rPr lang="cs-CZ" dirty="0" smtClean="0"/>
                        <a:t>%</a:t>
                      </a:r>
                      <a:endParaRPr lang="cs-CZ" dirty="0"/>
                    </a:p>
                  </a:txBody>
                  <a:tcPr anchor="ctr"/>
                </a:tc>
                <a:tc>
                  <a:txBody>
                    <a:bodyPr/>
                    <a:lstStyle/>
                    <a:p>
                      <a:pPr algn="r" fontAlgn="b"/>
                      <a:r>
                        <a:rPr lang="cs-CZ" dirty="0" smtClean="0"/>
                        <a:t>3,88</a:t>
                      </a:r>
                      <a:endParaRPr lang="cs-CZ" dirty="0"/>
                    </a:p>
                  </a:txBody>
                  <a:tcPr marL="9525" marR="9525" marT="9525" marB="0" anchor="ctr"/>
                </a:tc>
              </a:tr>
              <a:tr h="370840">
                <a:tc>
                  <a:txBody>
                    <a:bodyPr/>
                    <a:lstStyle/>
                    <a:p>
                      <a:r>
                        <a:rPr lang="cs-CZ" b="1" dirty="0" smtClean="0"/>
                        <a:t>Celkem</a:t>
                      </a:r>
                    </a:p>
                  </a:txBody>
                  <a:tcPr/>
                </a:tc>
                <a:tc>
                  <a:txBody>
                    <a:bodyPr/>
                    <a:lstStyle/>
                    <a:p>
                      <a:pPr algn="ctr"/>
                      <a:r>
                        <a:rPr lang="cs-CZ" dirty="0" smtClean="0"/>
                        <a:t>100%</a:t>
                      </a:r>
                      <a:endParaRPr lang="cs-CZ" dirty="0"/>
                    </a:p>
                  </a:txBody>
                  <a:tcPr anchor="ctr"/>
                </a:tc>
                <a:tc>
                  <a:txBody>
                    <a:bodyPr/>
                    <a:lstStyle/>
                    <a:p>
                      <a:pPr algn="r"/>
                      <a:r>
                        <a:rPr lang="cs-CZ" b="1" dirty="0" smtClean="0"/>
                        <a:t>19,41</a:t>
                      </a:r>
                      <a:endParaRPr lang="cs-CZ" b="1" dirty="0"/>
                    </a:p>
                  </a:txBody>
                  <a:tcPr anchor="ct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 Z: </a:t>
            </a:r>
            <a:r>
              <a:rPr lang="cs-CZ" b="1" dirty="0" smtClean="0"/>
              <a:t>Zaměstnanost</a:t>
            </a:r>
            <a:endParaRPr lang="cs-CZ" b="1" dirty="0"/>
          </a:p>
        </p:txBody>
      </p:sp>
      <p:sp>
        <p:nvSpPr>
          <p:cNvPr id="3" name="Zástupný symbol pro obsah 2"/>
          <p:cNvSpPr>
            <a:spLocks noGrp="1"/>
          </p:cNvSpPr>
          <p:nvPr>
            <p:ph sz="quarter" idx="1"/>
          </p:nvPr>
        </p:nvSpPr>
        <p:spPr/>
        <p:txBody>
          <a:bodyPr>
            <a:normAutofit fontScale="92500" lnSpcReduction="20000"/>
          </a:bodyPr>
          <a:lstStyle/>
          <a:p>
            <a:r>
              <a:rPr lang="cs-CZ" dirty="0" smtClean="0"/>
              <a:t>Opatření bude zlepšovat přístup k zaměstnání pro uchazeče a neaktivní osoby včetně místních </a:t>
            </a:r>
            <a:r>
              <a:rPr lang="cs-CZ" dirty="0" smtClean="0"/>
              <a:t>iniciativ zaměstnanosti</a:t>
            </a:r>
            <a:r>
              <a:rPr lang="cs-CZ" dirty="0" smtClean="0"/>
              <a:t>, a bude podporovat mobilitu pracovní </a:t>
            </a:r>
            <a:r>
              <a:rPr lang="cs-CZ" dirty="0" smtClean="0"/>
              <a:t>síly</a:t>
            </a:r>
          </a:p>
          <a:p>
            <a:r>
              <a:rPr lang="cs-CZ" dirty="0" smtClean="0"/>
              <a:t>Cílem bude vytvářet nová pracovní místa, podporovat </a:t>
            </a:r>
            <a:r>
              <a:rPr lang="cs-CZ" dirty="0" smtClean="0"/>
              <a:t>dokončení základního vzdělání, rekvalifikaci</a:t>
            </a:r>
            <a:r>
              <a:rPr lang="cs-CZ" dirty="0" smtClean="0"/>
              <a:t>, poradenství a tím přispívat k </a:t>
            </a:r>
            <a:r>
              <a:rPr lang="cs-CZ" dirty="0" smtClean="0"/>
              <a:t>řešení lokální nezaměstnanosti</a:t>
            </a:r>
          </a:p>
          <a:p>
            <a:r>
              <a:rPr lang="cs-CZ" dirty="0" smtClean="0"/>
              <a:t>Popis zaměření </a:t>
            </a:r>
            <a:r>
              <a:rPr lang="cs-CZ" dirty="0" smtClean="0"/>
              <a:t>projektů: Rozvoj </a:t>
            </a:r>
            <a:r>
              <a:rPr lang="cs-CZ" dirty="0" smtClean="0"/>
              <a:t>základních kompetencí za účelem snazšího uplatnění na trhu </a:t>
            </a:r>
            <a:r>
              <a:rPr lang="cs-CZ" dirty="0" smtClean="0"/>
              <a:t>práce, Individuální poradenství, Podpora </a:t>
            </a:r>
            <a:r>
              <a:rPr lang="cs-CZ" dirty="0" smtClean="0"/>
              <a:t>vytváření nových pracovních </a:t>
            </a:r>
            <a:r>
              <a:rPr lang="cs-CZ" dirty="0" smtClean="0"/>
              <a:t>míst, </a:t>
            </a:r>
            <a:r>
              <a:rPr lang="pt-BR" dirty="0" smtClean="0"/>
              <a:t>Podpora </a:t>
            </a:r>
            <a:r>
              <a:rPr lang="pt-BR" dirty="0" smtClean="0"/>
              <a:t>umístění na uvolněná pracovní </a:t>
            </a:r>
            <a:r>
              <a:rPr lang="pt-BR" dirty="0" smtClean="0"/>
              <a:t>místa</a:t>
            </a:r>
            <a:r>
              <a:rPr lang="cs-CZ" dirty="0" smtClean="0"/>
              <a:t>, Zprostředkování zaměstnání, </a:t>
            </a:r>
            <a:r>
              <a:rPr lang="pl-PL" dirty="0" smtClean="0"/>
              <a:t>Podpora </a:t>
            </a:r>
            <a:r>
              <a:rPr lang="pl-PL" dirty="0" smtClean="0"/>
              <a:t>spolupráce lokálních partnerů na trhu </a:t>
            </a:r>
            <a:r>
              <a:rPr lang="pl-PL" dirty="0" smtClean="0"/>
              <a:t>práce, </a:t>
            </a:r>
            <a:r>
              <a:rPr lang="cs-CZ" dirty="0" smtClean="0"/>
              <a:t>Právní</a:t>
            </a:r>
            <a:r>
              <a:rPr lang="cs-CZ" dirty="0" smtClean="0"/>
              <a:t>, pracovní, dluhové </a:t>
            </a:r>
            <a:r>
              <a:rPr lang="cs-CZ" dirty="0" smtClean="0"/>
              <a:t>poradenství, Podpora </a:t>
            </a:r>
            <a:r>
              <a:rPr lang="cs-CZ" dirty="0" smtClean="0"/>
              <a:t>zahájení podnikatelské </a:t>
            </a:r>
            <a:r>
              <a:rPr lang="cs-CZ" dirty="0" smtClean="0"/>
              <a:t>činnosti, Zjišťování </a:t>
            </a:r>
            <a:r>
              <a:rPr lang="cs-CZ" dirty="0" smtClean="0"/>
              <a:t>potřeb </a:t>
            </a:r>
            <a:r>
              <a:rPr lang="cs-CZ" dirty="0" smtClean="0"/>
              <a:t>zaměstnavatelů, </a:t>
            </a:r>
            <a:r>
              <a:rPr lang="pt-BR" dirty="0" smtClean="0"/>
              <a:t>Podpora </a:t>
            </a:r>
            <a:r>
              <a:rPr lang="pt-BR" dirty="0" smtClean="0"/>
              <a:t>umístění na nová pracovní </a:t>
            </a:r>
            <a:r>
              <a:rPr lang="pt-BR" dirty="0" smtClean="0"/>
              <a:t>místa</a:t>
            </a:r>
            <a:r>
              <a:rPr lang="cs-CZ" dirty="0" smtClean="0"/>
              <a:t>, Poradenství </a:t>
            </a:r>
            <a:r>
              <a:rPr lang="cs-CZ" dirty="0" smtClean="0"/>
              <a:t>pro získání </a:t>
            </a:r>
            <a:r>
              <a:rPr lang="cs-CZ" dirty="0" smtClean="0"/>
              <a:t>zaměstnání, Rekvalifikace, Zprostředkování zaměstnání</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 Z: </a:t>
            </a:r>
            <a:r>
              <a:rPr lang="cs-CZ" b="1" dirty="0" smtClean="0"/>
              <a:t>Zaměstnanost</a:t>
            </a:r>
            <a:endParaRPr lang="cs-CZ" b="1" dirty="0"/>
          </a:p>
        </p:txBody>
      </p:sp>
      <p:sp>
        <p:nvSpPr>
          <p:cNvPr id="3" name="Zástupný symbol pro obsah 2"/>
          <p:cNvSpPr>
            <a:spLocks noGrp="1"/>
          </p:cNvSpPr>
          <p:nvPr>
            <p:ph sz="quarter" idx="1"/>
          </p:nvPr>
        </p:nvSpPr>
        <p:spPr/>
        <p:txBody>
          <a:bodyPr>
            <a:normAutofit fontScale="92500"/>
          </a:bodyPr>
          <a:lstStyle/>
          <a:p>
            <a:r>
              <a:rPr lang="cs-CZ" dirty="0" smtClean="0"/>
              <a:t>Příjemce dotace: Neziskové organizace, Obce dle zákona č. 128/2000 Sb., o obcích, DSO, MAS, obchodní korporace, poradenské instituce, Školy a školská zařízení, OSVČ, sociální podniky</a:t>
            </a:r>
          </a:p>
          <a:p>
            <a:r>
              <a:rPr lang="cs-CZ" dirty="0" smtClean="0"/>
              <a:t>Výše dotace 85% až 100% dle příjemce</a:t>
            </a:r>
          </a:p>
          <a:p>
            <a:r>
              <a:rPr lang="cs-CZ" dirty="0" smtClean="0"/>
              <a:t>Minimální a maximální způsobilé výdaje: Min. 400 tis. Kč a max. 2 mil. Kč, bude upřesněno výzvou</a:t>
            </a:r>
          </a:p>
          <a:p>
            <a:r>
              <a:rPr lang="cs-CZ" dirty="0" smtClean="0"/>
              <a:t>Indikátory</a:t>
            </a:r>
          </a:p>
          <a:p>
            <a:pPr lvl="1"/>
            <a:r>
              <a:rPr lang="cs-CZ" sz="2500" dirty="0" smtClean="0"/>
              <a:t>Účastníci, kteří získali kvalifikaci po ukončení své účasti : </a:t>
            </a:r>
            <a:r>
              <a:rPr lang="cs-CZ" sz="2500" dirty="0" smtClean="0"/>
              <a:t>16</a:t>
            </a:r>
            <a:endParaRPr lang="cs-CZ" dirty="0" smtClean="0"/>
          </a:p>
          <a:p>
            <a:pPr lvl="1"/>
            <a:r>
              <a:rPr lang="cs-CZ" sz="2500" dirty="0" smtClean="0"/>
              <a:t>Účastníci zaměstnaní po </a:t>
            </a:r>
            <a:r>
              <a:rPr lang="cs-CZ" sz="2500" dirty="0" smtClean="0"/>
              <a:t>ukončení své </a:t>
            </a:r>
            <a:r>
              <a:rPr lang="cs-CZ" sz="2500" dirty="0" smtClean="0"/>
              <a:t>účasti včetně </a:t>
            </a:r>
            <a:r>
              <a:rPr lang="cs-CZ" sz="2500" dirty="0" smtClean="0"/>
              <a:t>OSVČ : 4</a:t>
            </a:r>
          </a:p>
          <a:p>
            <a:pPr lvl="1"/>
            <a:r>
              <a:rPr lang="cs-CZ" dirty="0" smtClean="0"/>
              <a:t>Celkový počet </a:t>
            </a:r>
            <a:r>
              <a:rPr lang="cs-CZ" dirty="0" smtClean="0"/>
              <a:t>účastníků : 30</a:t>
            </a:r>
            <a:endParaRPr lang="cs-CZ"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000" dirty="0" smtClean="0"/>
              <a:t>OP Z: </a:t>
            </a:r>
            <a:r>
              <a:rPr lang="cs-CZ" sz="2000" b="1" dirty="0" smtClean="0"/>
              <a:t>Podpora </a:t>
            </a:r>
            <a:r>
              <a:rPr lang="cs-CZ" sz="2000" b="1" dirty="0" smtClean="0"/>
              <a:t>spolupráce aktérů na místní úrovni při řešení lokální nezaměstnanosti, zjišťování potřeb lokálních </a:t>
            </a:r>
            <a:r>
              <a:rPr lang="cs-CZ" sz="2000" b="1" dirty="0" smtClean="0"/>
              <a:t>zaměstnavatelů</a:t>
            </a:r>
            <a:endParaRPr lang="cs-CZ" sz="2000" b="1" dirty="0"/>
          </a:p>
        </p:txBody>
      </p:sp>
      <p:sp>
        <p:nvSpPr>
          <p:cNvPr id="3" name="Zástupný symbol pro obsah 2"/>
          <p:cNvSpPr>
            <a:spLocks noGrp="1"/>
          </p:cNvSpPr>
          <p:nvPr>
            <p:ph sz="quarter" idx="1"/>
          </p:nvPr>
        </p:nvSpPr>
        <p:spPr/>
        <p:txBody>
          <a:bodyPr>
            <a:normAutofit/>
          </a:bodyPr>
          <a:lstStyle/>
          <a:p>
            <a:r>
              <a:rPr lang="cs-CZ" dirty="0" smtClean="0"/>
              <a:t>Mapování potřeb malých a středních podniků </a:t>
            </a:r>
          </a:p>
          <a:p>
            <a:r>
              <a:rPr lang="cs-CZ" dirty="0" smtClean="0"/>
              <a:t>Výše </a:t>
            </a:r>
            <a:r>
              <a:rPr lang="cs-CZ" dirty="0" smtClean="0"/>
              <a:t>dotace: </a:t>
            </a:r>
            <a:r>
              <a:rPr lang="cs-CZ" dirty="0" smtClean="0"/>
              <a:t>85% až 100% dle příjemce</a:t>
            </a:r>
          </a:p>
          <a:p>
            <a:r>
              <a:rPr lang="cs-CZ" dirty="0" smtClean="0"/>
              <a:t>Minimální a maximální způsobilé </a:t>
            </a:r>
            <a:r>
              <a:rPr lang="cs-CZ" dirty="0" smtClean="0"/>
              <a:t>výdaje: Min</a:t>
            </a:r>
            <a:r>
              <a:rPr lang="cs-CZ" dirty="0" smtClean="0"/>
              <a:t>. 400 tis. Kč a max. 2 mil. Kč, bude </a:t>
            </a:r>
            <a:r>
              <a:rPr lang="cs-CZ" dirty="0" smtClean="0"/>
              <a:t>upřesněno výzvou</a:t>
            </a:r>
            <a:endParaRPr lang="cs-CZ"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OP Z: </a:t>
            </a:r>
            <a:r>
              <a:rPr lang="cs-CZ" b="1" dirty="0" smtClean="0"/>
              <a:t>Sociální </a:t>
            </a:r>
            <a:r>
              <a:rPr lang="cs-CZ" b="1" dirty="0" smtClean="0"/>
              <a:t>služby</a:t>
            </a:r>
            <a:endParaRPr lang="cs-CZ" b="1" dirty="0"/>
          </a:p>
        </p:txBody>
      </p:sp>
      <p:sp>
        <p:nvSpPr>
          <p:cNvPr id="3" name="Zástupný symbol pro obsah 2"/>
          <p:cNvSpPr>
            <a:spLocks noGrp="1"/>
          </p:cNvSpPr>
          <p:nvPr>
            <p:ph sz="quarter" idx="1"/>
          </p:nvPr>
        </p:nvSpPr>
        <p:spPr/>
        <p:txBody>
          <a:bodyPr>
            <a:normAutofit fontScale="92500" lnSpcReduction="10000"/>
          </a:bodyPr>
          <a:lstStyle/>
          <a:p>
            <a:r>
              <a:rPr lang="cs-CZ" dirty="0" smtClean="0"/>
              <a:t>Cílem je snižování počtu osob sociálně vyloučených a sociálním vyloučením ohrožených a zlepšit přístup </a:t>
            </a:r>
            <a:r>
              <a:rPr lang="cs-CZ" dirty="0" smtClean="0"/>
              <a:t>ke službám </a:t>
            </a:r>
            <a:r>
              <a:rPr lang="cs-CZ" dirty="0" smtClean="0"/>
              <a:t>pro potřebné cílové </a:t>
            </a:r>
            <a:r>
              <a:rPr lang="cs-CZ" dirty="0" smtClean="0"/>
              <a:t>skupiny</a:t>
            </a:r>
          </a:p>
          <a:p>
            <a:r>
              <a:rPr lang="cs-CZ" dirty="0" smtClean="0"/>
              <a:t>Opatření je navázáno na opatření Sociální služby, které v rámci IROP podporuje komunitní centra, </a:t>
            </a:r>
            <a:r>
              <a:rPr lang="cs-CZ" dirty="0" smtClean="0"/>
              <a:t>vybavení a </a:t>
            </a:r>
            <a:r>
              <a:rPr lang="cs-CZ" dirty="0" smtClean="0"/>
              <a:t>zázemí pro sociální služby</a:t>
            </a:r>
            <a:r>
              <a:rPr lang="cs-CZ" dirty="0" smtClean="0"/>
              <a:t>.</a:t>
            </a:r>
          </a:p>
          <a:p>
            <a:r>
              <a:rPr lang="cs-CZ" dirty="0" smtClean="0"/>
              <a:t>Zaměření projektů: </a:t>
            </a:r>
            <a:r>
              <a:rPr lang="cs-CZ" dirty="0" smtClean="0"/>
              <a:t>Komunitní sociální </a:t>
            </a:r>
            <a:r>
              <a:rPr lang="cs-CZ" dirty="0" smtClean="0"/>
              <a:t>práce, Vzdělávání </a:t>
            </a:r>
            <a:r>
              <a:rPr lang="cs-CZ" dirty="0" smtClean="0"/>
              <a:t>osob z cílové skupiny a pracovníků </a:t>
            </a:r>
            <a:r>
              <a:rPr lang="cs-CZ" dirty="0" smtClean="0"/>
              <a:t>organizací, Preventivní programy, Aktivizační</a:t>
            </a:r>
            <a:r>
              <a:rPr lang="cs-CZ" dirty="0" smtClean="0"/>
              <a:t>, asistenční a motivační </a:t>
            </a:r>
            <a:r>
              <a:rPr lang="cs-CZ" dirty="0" smtClean="0"/>
              <a:t>programy, Předcházení </a:t>
            </a:r>
            <a:r>
              <a:rPr lang="cs-CZ" dirty="0" smtClean="0"/>
              <a:t>ekonomické </a:t>
            </a:r>
            <a:r>
              <a:rPr lang="cs-CZ" dirty="0" smtClean="0"/>
              <a:t>nestability, Odborné </a:t>
            </a:r>
            <a:r>
              <a:rPr lang="cs-CZ" dirty="0" smtClean="0"/>
              <a:t>sociální </a:t>
            </a:r>
            <a:r>
              <a:rPr lang="cs-CZ" dirty="0" smtClean="0"/>
              <a:t>poradenství, Aktivity </a:t>
            </a:r>
            <a:r>
              <a:rPr lang="cs-CZ" dirty="0" smtClean="0"/>
              <a:t>místních </a:t>
            </a:r>
            <a:r>
              <a:rPr lang="cs-CZ" dirty="0" smtClean="0"/>
              <a:t>samospráv, Terénní programy, Raná péče, </a:t>
            </a:r>
            <a:r>
              <a:rPr lang="cs-CZ" dirty="0" err="1" smtClean="0"/>
              <a:t>Nízkoprahová</a:t>
            </a:r>
            <a:r>
              <a:rPr lang="cs-CZ" dirty="0" smtClean="0"/>
              <a:t> </a:t>
            </a:r>
            <a:r>
              <a:rPr lang="cs-CZ" dirty="0" smtClean="0"/>
              <a:t>zařízení pro děti a </a:t>
            </a:r>
            <a:r>
              <a:rPr lang="cs-CZ" dirty="0" smtClean="0"/>
              <a:t>mládež, Sociální rehabilitace, Sociálně </a:t>
            </a:r>
            <a:r>
              <a:rPr lang="cs-CZ" dirty="0" smtClean="0"/>
              <a:t>terapeutické </a:t>
            </a:r>
            <a:r>
              <a:rPr lang="cs-CZ" dirty="0" smtClean="0"/>
              <a:t>dílny, Podpora </a:t>
            </a:r>
            <a:r>
              <a:rPr lang="cs-CZ" dirty="0" smtClean="0"/>
              <a:t>samostatného </a:t>
            </a:r>
            <a:r>
              <a:rPr lang="cs-CZ" dirty="0" smtClean="0"/>
              <a:t>bydlení, Osobní asistence, Odlehčovací služby, Plánování </a:t>
            </a:r>
            <a:r>
              <a:rPr lang="cs-CZ" dirty="0" err="1" smtClean="0"/>
              <a:t>soc</a:t>
            </a:r>
            <a:r>
              <a:rPr lang="cs-CZ" dirty="0" smtClean="0"/>
              <a:t>. služeb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OP Z: </a:t>
            </a:r>
            <a:r>
              <a:rPr lang="cs-CZ" b="1" dirty="0" smtClean="0"/>
              <a:t>Sociální </a:t>
            </a:r>
            <a:r>
              <a:rPr lang="cs-CZ" b="1" dirty="0" smtClean="0"/>
              <a:t>podnikání</a:t>
            </a:r>
            <a:endParaRPr lang="cs-CZ" b="1" dirty="0"/>
          </a:p>
        </p:txBody>
      </p:sp>
      <p:sp>
        <p:nvSpPr>
          <p:cNvPr id="3" name="Zástupný symbol pro obsah 2"/>
          <p:cNvSpPr>
            <a:spLocks noGrp="1"/>
          </p:cNvSpPr>
          <p:nvPr>
            <p:ph sz="quarter" idx="1"/>
          </p:nvPr>
        </p:nvSpPr>
        <p:spPr/>
        <p:txBody>
          <a:bodyPr>
            <a:normAutofit lnSpcReduction="10000"/>
          </a:bodyPr>
          <a:lstStyle/>
          <a:p>
            <a:r>
              <a:rPr lang="cs-CZ" b="1" dirty="0" smtClean="0"/>
              <a:t>Podporované cílové skupiny</a:t>
            </a:r>
          </a:p>
          <a:p>
            <a:pPr lvl="2">
              <a:buNone/>
            </a:pPr>
            <a:r>
              <a:rPr lang="cs-CZ" dirty="0" smtClean="0"/>
              <a:t>Osoby </a:t>
            </a:r>
            <a:r>
              <a:rPr lang="cs-CZ" dirty="0" smtClean="0"/>
              <a:t>sociálně vyloučené a osoby sociálním vyloučením ohrožené• Osoby se zdravotním </a:t>
            </a:r>
            <a:r>
              <a:rPr lang="cs-CZ" dirty="0" smtClean="0"/>
              <a:t>postižením (včetně </a:t>
            </a:r>
            <a:r>
              <a:rPr lang="cs-CZ" dirty="0" smtClean="0"/>
              <a:t>osob s duševním onemocněním)• Osoby s kombinovanými diagnózami• Osoby žijící v </a:t>
            </a:r>
            <a:r>
              <a:rPr lang="cs-CZ" dirty="0" smtClean="0"/>
              <a:t>sociálně vyloučených </a:t>
            </a:r>
            <a:r>
              <a:rPr lang="cs-CZ" dirty="0" smtClean="0"/>
              <a:t>lokalitách• Národnostní menšiny• Imigranti a azylanti• Bezdomovci a osoby žijící </a:t>
            </a:r>
            <a:r>
              <a:rPr lang="cs-CZ" dirty="0" smtClean="0"/>
              <a:t>v nevyhovujícím </a:t>
            </a:r>
            <a:r>
              <a:rPr lang="cs-CZ" dirty="0" smtClean="0"/>
              <a:t>nebo nejistém ubytování• Oběti trestné činnosti• Osoby pečující o malé děti• Osoby </a:t>
            </a:r>
            <a:r>
              <a:rPr lang="cs-CZ" dirty="0" smtClean="0"/>
              <a:t>pečující o </a:t>
            </a:r>
            <a:r>
              <a:rPr lang="cs-CZ" dirty="0" smtClean="0"/>
              <a:t>jiné závislé osoby• Rodiče samoživitelé• Osoby dlouhodobě či opakovaně nezaměstnané• </a:t>
            </a:r>
            <a:r>
              <a:rPr lang="cs-CZ" dirty="0" smtClean="0"/>
              <a:t>Osoby ohrožené </a:t>
            </a:r>
            <a:r>
              <a:rPr lang="cs-CZ" dirty="0" smtClean="0"/>
              <a:t>předlužeností• Osoby ohrožené domácím násilím a závislostmi• Osoby v nebo po výkonu </a:t>
            </a:r>
            <a:r>
              <a:rPr lang="cs-CZ" dirty="0" smtClean="0"/>
              <a:t>trestu• Osoby </a:t>
            </a:r>
            <a:r>
              <a:rPr lang="cs-CZ" dirty="0" smtClean="0"/>
              <a:t>opouštějící institucionální zařízení• Ohrožené osoby do 18 let věku• Osoby ohrožené </a:t>
            </a:r>
            <a:r>
              <a:rPr lang="cs-CZ" dirty="0" smtClean="0"/>
              <a:t>vícenásobnými riziky</a:t>
            </a:r>
            <a:r>
              <a:rPr lang="cs-CZ" dirty="0" smtClean="0"/>
              <a:t>• Osoby ohrožené specifickými zdravotními riziky• Poskytovatelé a zadavatelé sociálních </a:t>
            </a:r>
            <a:r>
              <a:rPr lang="cs-CZ" dirty="0" smtClean="0"/>
              <a:t>služeb, </a:t>
            </a:r>
            <a:r>
              <a:rPr lang="cs-CZ" dirty="0" err="1" smtClean="0"/>
              <a:t>služeb</a:t>
            </a:r>
            <a:r>
              <a:rPr lang="cs-CZ" dirty="0" smtClean="0"/>
              <a:t> </a:t>
            </a:r>
            <a:r>
              <a:rPr lang="cs-CZ" dirty="0" smtClean="0"/>
              <a:t>pro rodiny a děti a dalších služeb </a:t>
            </a:r>
            <a:r>
              <a:rPr lang="cs-CZ" dirty="0" err="1" smtClean="0"/>
              <a:t>napodporu</a:t>
            </a:r>
            <a:r>
              <a:rPr lang="cs-CZ" dirty="0" smtClean="0"/>
              <a:t> sociálního začleňování• Místní samospráva• </a:t>
            </a:r>
            <a:r>
              <a:rPr lang="cs-CZ" dirty="0" smtClean="0"/>
              <a:t>Sociální pracovníci</a:t>
            </a:r>
            <a:r>
              <a:rPr lang="cs-CZ" dirty="0" smtClean="0"/>
              <a:t>• Pracovníci v sociálních a zdravotních službách• Neformální pečovatelé</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OP Z: </a:t>
            </a:r>
            <a:r>
              <a:rPr lang="cs-CZ" b="1" dirty="0" smtClean="0"/>
              <a:t>Sociální </a:t>
            </a:r>
            <a:r>
              <a:rPr lang="cs-CZ" b="1" dirty="0" smtClean="0"/>
              <a:t>podnikání</a:t>
            </a:r>
            <a:endParaRPr lang="cs-CZ" b="1" dirty="0"/>
          </a:p>
        </p:txBody>
      </p:sp>
      <p:sp>
        <p:nvSpPr>
          <p:cNvPr id="3" name="Zástupný symbol pro obsah 2"/>
          <p:cNvSpPr>
            <a:spLocks noGrp="1"/>
          </p:cNvSpPr>
          <p:nvPr>
            <p:ph sz="quarter" idx="1"/>
          </p:nvPr>
        </p:nvSpPr>
        <p:spPr/>
        <p:txBody>
          <a:bodyPr>
            <a:normAutofit lnSpcReduction="10000"/>
          </a:bodyPr>
          <a:lstStyle/>
          <a:p>
            <a:r>
              <a:rPr lang="cs-CZ" dirty="0" smtClean="0"/>
              <a:t>Podporované cílové skupiny</a:t>
            </a:r>
          </a:p>
          <a:p>
            <a:pPr lvl="2">
              <a:buNone/>
            </a:pPr>
            <a:r>
              <a:rPr lang="cs-CZ" dirty="0" smtClean="0"/>
              <a:t>Osoby </a:t>
            </a:r>
            <a:r>
              <a:rPr lang="cs-CZ" dirty="0" smtClean="0"/>
              <a:t>sociálně vyloučené a osoby sociálním vyloučením </a:t>
            </a:r>
            <a:r>
              <a:rPr lang="cs-CZ" dirty="0" smtClean="0"/>
              <a:t>ohrožené• Osoby </a:t>
            </a:r>
            <a:r>
              <a:rPr lang="cs-CZ" dirty="0" smtClean="0"/>
              <a:t>se zdravotním </a:t>
            </a:r>
            <a:r>
              <a:rPr lang="cs-CZ" dirty="0" smtClean="0"/>
              <a:t>postižením (včetně </a:t>
            </a:r>
            <a:r>
              <a:rPr lang="cs-CZ" dirty="0" smtClean="0"/>
              <a:t>osob s duševním onemocněním)• Osoby s kombinovanými diagnózami• Osoby žijící v </a:t>
            </a:r>
            <a:r>
              <a:rPr lang="cs-CZ" dirty="0" smtClean="0"/>
              <a:t>sociálně vyloučených </a:t>
            </a:r>
            <a:r>
              <a:rPr lang="cs-CZ" dirty="0" smtClean="0"/>
              <a:t>lokalitách• Národnostní menšiny• Imigranti a azylanti• Bezdomovci a osoby žijící </a:t>
            </a:r>
            <a:r>
              <a:rPr lang="cs-CZ" dirty="0" smtClean="0"/>
              <a:t>v nevyhovujícím </a:t>
            </a:r>
            <a:r>
              <a:rPr lang="cs-CZ" dirty="0" smtClean="0"/>
              <a:t>nebo nejistém ubytování• Oběti trestné činnosti• Osoby pečující o malé děti• Osoby </a:t>
            </a:r>
            <a:r>
              <a:rPr lang="cs-CZ" dirty="0" smtClean="0"/>
              <a:t>pečující o </a:t>
            </a:r>
            <a:r>
              <a:rPr lang="cs-CZ" dirty="0" smtClean="0"/>
              <a:t>jiné závislé osoby• Rodiče samoživitelé• Osoby dlouhodobě či opakovaně nezaměstnané• </a:t>
            </a:r>
            <a:r>
              <a:rPr lang="cs-CZ" dirty="0" smtClean="0"/>
              <a:t>Osoby ohrožené </a:t>
            </a:r>
            <a:r>
              <a:rPr lang="cs-CZ" dirty="0" smtClean="0"/>
              <a:t>předlužeností• Osoby ohrožené domácím násilím a závislostmi• Osoby v nebo po výkonu </a:t>
            </a:r>
            <a:r>
              <a:rPr lang="cs-CZ" dirty="0" smtClean="0"/>
              <a:t>trestu• Osoby </a:t>
            </a:r>
            <a:r>
              <a:rPr lang="cs-CZ" dirty="0" smtClean="0"/>
              <a:t>opouštějící institucionální zařízení• Ohrožené osoby do 18 let věku• Osoby ohrožené </a:t>
            </a:r>
            <a:r>
              <a:rPr lang="cs-CZ" dirty="0" smtClean="0"/>
              <a:t>vícenásobnými riziky</a:t>
            </a:r>
            <a:r>
              <a:rPr lang="cs-CZ" dirty="0" smtClean="0"/>
              <a:t>• Osoby ohrožené specifickými zdravotními riziky• Poskytovatelé a zadavatelé sociálních </a:t>
            </a:r>
            <a:r>
              <a:rPr lang="cs-CZ" dirty="0" smtClean="0"/>
              <a:t>služeb, </a:t>
            </a:r>
            <a:r>
              <a:rPr lang="cs-CZ" dirty="0" err="1" smtClean="0"/>
              <a:t>služeb</a:t>
            </a:r>
            <a:r>
              <a:rPr lang="cs-CZ" dirty="0" smtClean="0"/>
              <a:t> </a:t>
            </a:r>
            <a:r>
              <a:rPr lang="cs-CZ" dirty="0" smtClean="0"/>
              <a:t>pro rodiny a děti a dalších služeb </a:t>
            </a:r>
            <a:r>
              <a:rPr lang="cs-CZ" dirty="0" err="1" smtClean="0"/>
              <a:t>napodporu</a:t>
            </a:r>
            <a:r>
              <a:rPr lang="cs-CZ" dirty="0" smtClean="0"/>
              <a:t> sociálního začleňování• Místní samospráva• </a:t>
            </a:r>
            <a:r>
              <a:rPr lang="cs-CZ" dirty="0" smtClean="0"/>
              <a:t>Sociální pracovníci</a:t>
            </a:r>
            <a:r>
              <a:rPr lang="cs-CZ" dirty="0" smtClean="0"/>
              <a:t>• Pracovníci v sociálních a zdravotních službách• Neformální pečovatelé</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Co je to programový </a:t>
            </a:r>
            <a:r>
              <a:rPr lang="cs-CZ" dirty="0" smtClean="0"/>
              <a:t>rámec?</a:t>
            </a:r>
            <a:endParaRPr lang="cs-CZ" dirty="0"/>
          </a:p>
        </p:txBody>
      </p:sp>
      <p:sp>
        <p:nvSpPr>
          <p:cNvPr id="3" name="Zástupný symbol pro obsah 2"/>
          <p:cNvSpPr>
            <a:spLocks noGrp="1"/>
          </p:cNvSpPr>
          <p:nvPr>
            <p:ph sz="quarter" idx="1"/>
          </p:nvPr>
        </p:nvSpPr>
        <p:spPr/>
        <p:txBody>
          <a:bodyPr/>
          <a:lstStyle/>
          <a:p>
            <a:r>
              <a:rPr lang="pl-PL" dirty="0" smtClean="0"/>
              <a:t>návaznost na jednotlivé fondy EU resp. OP </a:t>
            </a:r>
          </a:p>
          <a:p>
            <a:pPr lvl="1"/>
            <a:r>
              <a:rPr lang="cs-CZ" dirty="0" smtClean="0"/>
              <a:t>MAS jsou partnery řídícího orgánu (zprostředkujícím subjektem) </a:t>
            </a:r>
          </a:p>
          <a:p>
            <a:r>
              <a:rPr lang="cs-CZ" dirty="0" smtClean="0"/>
              <a:t>vybírají z ISÚ aktivity, které je možné podpořit v rámci daného OP </a:t>
            </a:r>
          </a:p>
          <a:p>
            <a:r>
              <a:rPr lang="cs-CZ" dirty="0" smtClean="0"/>
              <a:t>zavazují MAS k naplnění monitorovacích indikátorů fondu, ze kterého jsou financovány </a:t>
            </a:r>
          </a:p>
          <a:p>
            <a:pPr lvl="0"/>
            <a:endParaRPr lang="cs-CZ" u="sng"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OP Z: </a:t>
            </a:r>
            <a:r>
              <a:rPr lang="cs-CZ" b="1" dirty="0" smtClean="0"/>
              <a:t>Sociální </a:t>
            </a:r>
            <a:r>
              <a:rPr lang="cs-CZ" b="1" dirty="0" smtClean="0"/>
              <a:t>podnikání</a:t>
            </a:r>
            <a:endParaRPr lang="cs-CZ" b="1" dirty="0"/>
          </a:p>
        </p:txBody>
      </p:sp>
      <p:sp>
        <p:nvSpPr>
          <p:cNvPr id="3" name="Zástupný symbol pro obsah 2"/>
          <p:cNvSpPr>
            <a:spLocks noGrp="1"/>
          </p:cNvSpPr>
          <p:nvPr>
            <p:ph sz="quarter" idx="1"/>
          </p:nvPr>
        </p:nvSpPr>
        <p:spPr/>
        <p:txBody>
          <a:bodyPr>
            <a:normAutofit fontScale="85000" lnSpcReduction="20000"/>
          </a:bodyPr>
          <a:lstStyle/>
          <a:p>
            <a:r>
              <a:rPr lang="cs-CZ" dirty="0" smtClean="0"/>
              <a:t>Příjemce dotace</a:t>
            </a:r>
          </a:p>
          <a:p>
            <a:pPr lvl="1"/>
            <a:r>
              <a:rPr lang="cs-CZ" dirty="0" smtClean="0"/>
              <a:t>Poskytovatelé </a:t>
            </a:r>
            <a:r>
              <a:rPr lang="cs-CZ" dirty="0" smtClean="0"/>
              <a:t>sociálních služeb registrované dle zákona č. 108/2006 Sb., o sociálních službách</a:t>
            </a:r>
          </a:p>
          <a:p>
            <a:pPr lvl="1"/>
            <a:r>
              <a:rPr lang="cs-CZ" dirty="0" smtClean="0"/>
              <a:t>Nestátní </a:t>
            </a:r>
            <a:r>
              <a:rPr lang="cs-CZ" dirty="0" smtClean="0"/>
              <a:t>neziskové organizace</a:t>
            </a:r>
          </a:p>
          <a:p>
            <a:pPr lvl="1"/>
            <a:r>
              <a:rPr lang="pl-PL" dirty="0" smtClean="0"/>
              <a:t>Obce </a:t>
            </a:r>
            <a:r>
              <a:rPr lang="pl-PL" dirty="0" smtClean="0"/>
              <a:t>dle zákona č. 128/2000 Sb., o obcích</a:t>
            </a:r>
          </a:p>
          <a:p>
            <a:pPr lvl="1"/>
            <a:r>
              <a:rPr lang="cs-CZ" dirty="0" smtClean="0"/>
              <a:t>Organizace </a:t>
            </a:r>
            <a:r>
              <a:rPr lang="cs-CZ" dirty="0" smtClean="0"/>
              <a:t>zřizované obcemi působící v sociální oblasti</a:t>
            </a:r>
          </a:p>
          <a:p>
            <a:pPr lvl="1"/>
            <a:r>
              <a:rPr lang="cs-CZ" dirty="0" smtClean="0"/>
              <a:t>Dobrovolné </a:t>
            </a:r>
            <a:r>
              <a:rPr lang="cs-CZ" dirty="0" smtClean="0"/>
              <a:t>svazky obcí, MAS</a:t>
            </a:r>
          </a:p>
          <a:p>
            <a:pPr lvl="1"/>
            <a:r>
              <a:rPr lang="cs-CZ" dirty="0" smtClean="0"/>
              <a:t>Vzdělávací </a:t>
            </a:r>
            <a:r>
              <a:rPr lang="cs-CZ" dirty="0" smtClean="0"/>
              <a:t>a poradenské instituce</a:t>
            </a:r>
          </a:p>
          <a:p>
            <a:pPr lvl="1"/>
            <a:r>
              <a:rPr lang="cs-CZ" dirty="0" smtClean="0"/>
              <a:t>Školy </a:t>
            </a:r>
            <a:r>
              <a:rPr lang="cs-CZ" dirty="0" smtClean="0"/>
              <a:t>a školská zařízení</a:t>
            </a:r>
          </a:p>
          <a:p>
            <a:pPr lvl="1"/>
            <a:r>
              <a:rPr lang="cs-CZ" dirty="0" smtClean="0"/>
              <a:t>Obchodní </a:t>
            </a:r>
            <a:r>
              <a:rPr lang="cs-CZ" dirty="0" smtClean="0"/>
              <a:t>korporace a OSVČ</a:t>
            </a:r>
          </a:p>
          <a:p>
            <a:pPr lvl="1"/>
            <a:r>
              <a:rPr lang="cs-CZ" dirty="0" smtClean="0"/>
              <a:t>Sociální </a:t>
            </a:r>
            <a:r>
              <a:rPr lang="cs-CZ" dirty="0" smtClean="0"/>
              <a:t>podniky</a:t>
            </a:r>
          </a:p>
          <a:p>
            <a:pPr lvl="1"/>
            <a:r>
              <a:rPr lang="cs-CZ" dirty="0" smtClean="0"/>
              <a:t>Další </a:t>
            </a:r>
            <a:r>
              <a:rPr lang="cs-CZ" dirty="0" smtClean="0"/>
              <a:t>relevantní příjemci dle aktuálních pokynů OP </a:t>
            </a:r>
            <a:r>
              <a:rPr lang="cs-CZ" dirty="0" smtClean="0"/>
              <a:t>ZAM</a:t>
            </a:r>
          </a:p>
          <a:p>
            <a:r>
              <a:rPr lang="cs-CZ" sz="2800" dirty="0" smtClean="0"/>
              <a:t>Výše </a:t>
            </a:r>
            <a:r>
              <a:rPr lang="cs-CZ" sz="2800" dirty="0" smtClean="0"/>
              <a:t>dotace: </a:t>
            </a:r>
            <a:r>
              <a:rPr lang="cs-CZ" sz="2800" dirty="0" smtClean="0"/>
              <a:t>85% až 100% dle příjemce</a:t>
            </a:r>
          </a:p>
          <a:p>
            <a:r>
              <a:rPr lang="cs-CZ" sz="2800" dirty="0" smtClean="0"/>
              <a:t>Minimální a maximální způsobilé </a:t>
            </a:r>
            <a:r>
              <a:rPr lang="cs-CZ" sz="2800" dirty="0" smtClean="0"/>
              <a:t>výdaje: Min</a:t>
            </a:r>
            <a:r>
              <a:rPr lang="cs-CZ" sz="2800" dirty="0" smtClean="0"/>
              <a:t>. 400 tis. Kč a max. 2 mil. Kč, bude </a:t>
            </a:r>
            <a:r>
              <a:rPr lang="cs-CZ" sz="2800" dirty="0" smtClean="0"/>
              <a:t>upřesněno výzvou</a:t>
            </a:r>
            <a:endParaRPr lang="cs-CZ"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 Z: </a:t>
            </a:r>
            <a:r>
              <a:rPr lang="cs-CZ" b="1" dirty="0" err="1" smtClean="0"/>
              <a:t>Prorodinná</a:t>
            </a:r>
            <a:r>
              <a:rPr lang="cs-CZ" b="1" dirty="0" smtClean="0"/>
              <a:t> opatření</a:t>
            </a:r>
            <a:endParaRPr lang="cs-CZ" b="1" dirty="0"/>
          </a:p>
        </p:txBody>
      </p:sp>
      <p:sp>
        <p:nvSpPr>
          <p:cNvPr id="3" name="Zástupný symbol pro obsah 2"/>
          <p:cNvSpPr>
            <a:spLocks noGrp="1"/>
          </p:cNvSpPr>
          <p:nvPr>
            <p:ph sz="quarter" idx="1"/>
          </p:nvPr>
        </p:nvSpPr>
        <p:spPr/>
        <p:txBody>
          <a:bodyPr/>
          <a:lstStyle/>
          <a:p>
            <a:r>
              <a:rPr lang="cs-CZ" dirty="0" smtClean="0"/>
              <a:t>Cílem opatření je vytvoření dostatečných možností na umístění co nejvíce dětí do předškolních </a:t>
            </a:r>
            <a:r>
              <a:rPr lang="cs-CZ" dirty="0" smtClean="0"/>
              <a:t>a mimoškolních </a:t>
            </a:r>
            <a:r>
              <a:rPr lang="cs-CZ" dirty="0" smtClean="0"/>
              <a:t>zařízení tak, aby umožnili rodičům rychle zapojení na trhu práce</a:t>
            </a:r>
            <a:r>
              <a:rPr lang="cs-CZ" dirty="0" smtClean="0"/>
              <a:t>.</a:t>
            </a:r>
          </a:p>
          <a:p>
            <a:r>
              <a:rPr lang="cs-CZ" dirty="0" smtClean="0"/>
              <a:t>Opatření je navázáno na opatření zaměřené na školství a vzdělávání, které v rámci IROP </a:t>
            </a:r>
            <a:r>
              <a:rPr lang="cs-CZ" dirty="0" smtClean="0"/>
              <a:t>podporuje infrastrukturu</a:t>
            </a:r>
            <a:r>
              <a:rPr lang="cs-CZ" dirty="0" smtClean="0"/>
              <a:t>, vybavení a zázemí pro školní, předškolní a neformální vzdělávání. Dále je také toto </a:t>
            </a:r>
            <a:r>
              <a:rPr lang="cs-CZ" dirty="0" smtClean="0"/>
              <a:t>opatření propojené </a:t>
            </a:r>
            <a:r>
              <a:rPr lang="cs-CZ" dirty="0" smtClean="0"/>
              <a:t>částečně s MAP, jež budou v rámci OPVVV podporovat školství a jeho další rozvoj</a:t>
            </a:r>
            <a:r>
              <a:rPr lang="cs-CZ" dirty="0" smtClean="0"/>
              <a:t>.</a:t>
            </a:r>
          </a:p>
          <a:p>
            <a:r>
              <a:rPr lang="cs-CZ" dirty="0" smtClean="0"/>
              <a:t>Budou podpořeny především dětské skupiny, kluby apod.</a:t>
            </a:r>
            <a:endParaRPr lang="cs-CZ"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 Z: </a:t>
            </a:r>
            <a:r>
              <a:rPr lang="cs-CZ" b="1" dirty="0" err="1" smtClean="0"/>
              <a:t>Prorodinná</a:t>
            </a:r>
            <a:r>
              <a:rPr lang="cs-CZ" b="1" dirty="0" smtClean="0"/>
              <a:t> opatření</a:t>
            </a:r>
            <a:endParaRPr lang="cs-CZ" b="1" dirty="0"/>
          </a:p>
        </p:txBody>
      </p:sp>
      <p:sp>
        <p:nvSpPr>
          <p:cNvPr id="3" name="Zástupný symbol pro obsah 2"/>
          <p:cNvSpPr>
            <a:spLocks noGrp="1"/>
          </p:cNvSpPr>
          <p:nvPr>
            <p:ph sz="quarter" idx="1"/>
          </p:nvPr>
        </p:nvSpPr>
        <p:spPr/>
        <p:txBody>
          <a:bodyPr>
            <a:normAutofit/>
          </a:bodyPr>
          <a:lstStyle/>
          <a:p>
            <a:r>
              <a:rPr lang="cs-CZ" dirty="0" smtClean="0"/>
              <a:t>Zaměření projektů :</a:t>
            </a:r>
          </a:p>
          <a:p>
            <a:pPr lvl="1"/>
            <a:r>
              <a:rPr lang="cs-CZ" dirty="0" smtClean="0"/>
              <a:t>Podpora </a:t>
            </a:r>
            <a:r>
              <a:rPr lang="cs-CZ" dirty="0" smtClean="0"/>
              <a:t>zařízení, která doplní chybějící kapacitu stávajících institucionálních forem zařízení (typu </a:t>
            </a:r>
            <a:r>
              <a:rPr lang="cs-CZ" dirty="0" smtClean="0"/>
              <a:t>školní družiny</a:t>
            </a:r>
            <a:r>
              <a:rPr lang="cs-CZ" dirty="0" smtClean="0"/>
              <a:t>, kluby), s možností podpory příměstských táborů v době školních prázdnin</a:t>
            </a:r>
          </a:p>
          <a:p>
            <a:pPr lvl="1"/>
            <a:r>
              <a:rPr lang="pl-PL" dirty="0" smtClean="0"/>
              <a:t>Podpora </a:t>
            </a:r>
            <a:r>
              <a:rPr lang="pl-PL" dirty="0" smtClean="0"/>
              <a:t>dětských skupin pro podniky i veřejnost</a:t>
            </a:r>
          </a:p>
          <a:p>
            <a:pPr lvl="1"/>
            <a:r>
              <a:rPr lang="cs-CZ" dirty="0" smtClean="0"/>
              <a:t>Individuální </a:t>
            </a:r>
            <a:r>
              <a:rPr lang="cs-CZ" dirty="0" smtClean="0"/>
              <a:t>péče o </a:t>
            </a:r>
            <a:r>
              <a:rPr lang="cs-CZ" dirty="0" smtClean="0"/>
              <a:t>děti</a:t>
            </a:r>
          </a:p>
          <a:p>
            <a:r>
              <a:rPr lang="cs-CZ" dirty="0" smtClean="0"/>
              <a:t>Podporované cílové skupiny</a:t>
            </a:r>
          </a:p>
          <a:p>
            <a:pPr lvl="1"/>
            <a:r>
              <a:rPr lang="cs-CZ" dirty="0" smtClean="0"/>
              <a:t>Zejména </a:t>
            </a:r>
            <a:r>
              <a:rPr lang="cs-CZ" dirty="0" smtClean="0"/>
              <a:t>ženy ohrožené na trhu práce</a:t>
            </a:r>
          </a:p>
          <a:p>
            <a:pPr lvl="1"/>
            <a:r>
              <a:rPr lang="cs-CZ" dirty="0" smtClean="0"/>
              <a:t>Rodiče </a:t>
            </a:r>
            <a:r>
              <a:rPr lang="cs-CZ" dirty="0" smtClean="0"/>
              <a:t>s malými dětmi</a:t>
            </a:r>
          </a:p>
          <a:p>
            <a:pPr lvl="1"/>
            <a:r>
              <a:rPr lang="cs-CZ" dirty="0" smtClean="0"/>
              <a:t>Osoby </a:t>
            </a:r>
            <a:r>
              <a:rPr lang="cs-CZ" dirty="0" smtClean="0"/>
              <a:t>pečující o jiné závislé osoby</a:t>
            </a:r>
            <a:endParaRPr lang="cs-CZ"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 Z: </a:t>
            </a:r>
            <a:r>
              <a:rPr lang="cs-CZ" b="1" dirty="0" err="1" smtClean="0"/>
              <a:t>Prorodinná</a:t>
            </a:r>
            <a:r>
              <a:rPr lang="cs-CZ" b="1" dirty="0" smtClean="0"/>
              <a:t> opatření</a:t>
            </a:r>
            <a:endParaRPr lang="cs-CZ" b="1" dirty="0"/>
          </a:p>
        </p:txBody>
      </p:sp>
      <p:sp>
        <p:nvSpPr>
          <p:cNvPr id="3" name="Zástupný symbol pro obsah 2"/>
          <p:cNvSpPr>
            <a:spLocks noGrp="1"/>
          </p:cNvSpPr>
          <p:nvPr>
            <p:ph sz="quarter" idx="1"/>
          </p:nvPr>
        </p:nvSpPr>
        <p:spPr/>
        <p:txBody>
          <a:bodyPr>
            <a:normAutofit/>
          </a:bodyPr>
          <a:lstStyle/>
          <a:p>
            <a:r>
              <a:rPr lang="cs-CZ" dirty="0" smtClean="0"/>
              <a:t>Příjemce </a:t>
            </a:r>
            <a:r>
              <a:rPr lang="cs-CZ" dirty="0" smtClean="0"/>
              <a:t>dotace</a:t>
            </a:r>
          </a:p>
          <a:p>
            <a:pPr lvl="1"/>
            <a:r>
              <a:rPr lang="cs-CZ" dirty="0" smtClean="0"/>
              <a:t>Neziskové organizace, </a:t>
            </a:r>
            <a:r>
              <a:rPr lang="pl-PL" dirty="0" smtClean="0"/>
              <a:t>Obce </a:t>
            </a:r>
            <a:r>
              <a:rPr lang="pl-PL" dirty="0" smtClean="0"/>
              <a:t>dle zákona č. 128/2000 Sb., o </a:t>
            </a:r>
            <a:r>
              <a:rPr lang="pl-PL" dirty="0" smtClean="0"/>
              <a:t>obcích, </a:t>
            </a:r>
            <a:r>
              <a:rPr lang="cs-CZ" dirty="0" smtClean="0"/>
              <a:t>DSO, Obchodní </a:t>
            </a:r>
            <a:r>
              <a:rPr lang="cs-CZ" dirty="0" smtClean="0"/>
              <a:t>korporace a </a:t>
            </a:r>
            <a:r>
              <a:rPr lang="cs-CZ" dirty="0" smtClean="0"/>
              <a:t>OSVČ, Vzdělávací </a:t>
            </a:r>
            <a:r>
              <a:rPr lang="cs-CZ" dirty="0" smtClean="0"/>
              <a:t>a poradenské </a:t>
            </a:r>
            <a:r>
              <a:rPr lang="cs-CZ" dirty="0" smtClean="0"/>
              <a:t>instituce, Školy </a:t>
            </a:r>
            <a:r>
              <a:rPr lang="cs-CZ" dirty="0" smtClean="0"/>
              <a:t>a školská </a:t>
            </a:r>
            <a:r>
              <a:rPr lang="cs-CZ" dirty="0" smtClean="0"/>
              <a:t>zařízení, Sociální podniky</a:t>
            </a:r>
          </a:p>
          <a:p>
            <a:r>
              <a:rPr lang="cs-CZ" dirty="0" smtClean="0"/>
              <a:t>Výše dotace 85% až 100% dle příjemce</a:t>
            </a:r>
          </a:p>
          <a:p>
            <a:r>
              <a:rPr lang="cs-CZ" dirty="0" smtClean="0"/>
              <a:t>Minimální a maximální způsobilé </a:t>
            </a:r>
            <a:r>
              <a:rPr lang="cs-CZ" dirty="0" smtClean="0"/>
              <a:t>výdaje: Min</a:t>
            </a:r>
            <a:r>
              <a:rPr lang="cs-CZ" dirty="0" smtClean="0"/>
              <a:t>. 400 tis. Kč a max. 2 mil. Kč, bude </a:t>
            </a:r>
            <a:r>
              <a:rPr lang="cs-CZ" dirty="0" smtClean="0"/>
              <a:t>upřesněno výzvou</a:t>
            </a:r>
          </a:p>
          <a:p>
            <a:r>
              <a:rPr lang="cs-CZ" dirty="0" smtClean="0"/>
              <a:t>Indikátory :</a:t>
            </a:r>
          </a:p>
          <a:p>
            <a:pPr lvl="1"/>
            <a:r>
              <a:rPr lang="cs-CZ" dirty="0" smtClean="0"/>
              <a:t>Kapacita </a:t>
            </a:r>
            <a:r>
              <a:rPr lang="cs-CZ" dirty="0" smtClean="0"/>
              <a:t>podpořených </a:t>
            </a:r>
            <a:r>
              <a:rPr lang="cs-CZ" dirty="0" smtClean="0"/>
              <a:t>služeb : 3 místa</a:t>
            </a:r>
            <a:endParaRPr lang="cs-CZ" dirty="0" smtClean="0"/>
          </a:p>
          <a:p>
            <a:pPr lvl="1"/>
            <a:r>
              <a:rPr lang="cs-CZ" dirty="0" smtClean="0"/>
              <a:t>Celkový </a:t>
            </a:r>
            <a:r>
              <a:rPr lang="cs-CZ" dirty="0" smtClean="0"/>
              <a:t>počet </a:t>
            </a:r>
            <a:r>
              <a:rPr lang="cs-CZ" dirty="0" smtClean="0"/>
              <a:t>účastníků : 30 osob</a:t>
            </a:r>
          </a:p>
          <a:p>
            <a:endParaRPr lang="cs-CZ"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Program rozvoje venkova</a:t>
            </a:r>
            <a:endParaRPr lang="cs-CZ" dirty="0"/>
          </a:p>
        </p:txBody>
      </p:sp>
      <p:sp>
        <p:nvSpPr>
          <p:cNvPr id="3" name="Zástupný symbol pro obsah 2"/>
          <p:cNvSpPr>
            <a:spLocks noGrp="1"/>
          </p:cNvSpPr>
          <p:nvPr>
            <p:ph sz="quarter" idx="1"/>
          </p:nvPr>
        </p:nvSpPr>
        <p:spPr/>
        <p:txBody>
          <a:bodyPr/>
          <a:lstStyle/>
          <a:p>
            <a:r>
              <a:rPr lang="cs-CZ" dirty="0" smtClean="0"/>
              <a:t> Sledovaný ukazatel : vytvoření pracovních míst</a:t>
            </a:r>
          </a:p>
          <a:p>
            <a:pPr lvl="1"/>
            <a:r>
              <a:rPr lang="cs-CZ" dirty="0" smtClean="0"/>
              <a:t>Požadováno je 1 místo na 200.000€</a:t>
            </a:r>
          </a:p>
          <a:p>
            <a:r>
              <a:rPr lang="cs-CZ" dirty="0" smtClean="0"/>
              <a:t>Naše preferenční principy :</a:t>
            </a:r>
          </a:p>
          <a:p>
            <a:pPr lvl="1"/>
            <a:r>
              <a:rPr lang="cs-CZ" dirty="0" smtClean="0"/>
              <a:t>Projekty s podporou do 1 mil. Kč</a:t>
            </a:r>
          </a:p>
          <a:p>
            <a:pPr lvl="1"/>
            <a:r>
              <a:rPr lang="cs-CZ" dirty="0" smtClean="0"/>
              <a:t>Inovace</a:t>
            </a:r>
          </a:p>
          <a:p>
            <a:pPr lvl="1"/>
            <a:r>
              <a:rPr lang="cs-CZ" dirty="0" smtClean="0"/>
              <a:t>Podpora mladých zemědělců, řemeslníků</a:t>
            </a:r>
          </a:p>
          <a:p>
            <a:pPr lvl="1"/>
            <a:r>
              <a:rPr lang="cs-CZ" dirty="0" smtClean="0"/>
              <a:t>Zřízení </a:t>
            </a:r>
            <a:r>
              <a:rPr lang="cs-CZ" dirty="0" err="1" smtClean="0"/>
              <a:t>prac</a:t>
            </a:r>
            <a:r>
              <a:rPr lang="cs-CZ" dirty="0" smtClean="0"/>
              <a:t>. místa</a:t>
            </a:r>
          </a:p>
          <a:p>
            <a:pPr lvl="1"/>
            <a:endParaRPr lang="cs-CZ" dirty="0" smtClean="0"/>
          </a:p>
          <a:p>
            <a:pPr lvl="1"/>
            <a:endParaRPr lang="cs-CZ"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PRV - Program rozvoje venkova</a:t>
            </a:r>
            <a:endParaRPr lang="cs-CZ" dirty="0"/>
          </a:p>
        </p:txBody>
      </p:sp>
      <p:sp>
        <p:nvSpPr>
          <p:cNvPr id="3" name="Zástupný symbol pro obsah 2"/>
          <p:cNvSpPr>
            <a:spLocks noGrp="1"/>
          </p:cNvSpPr>
          <p:nvPr>
            <p:ph sz="quarter" idx="1"/>
          </p:nvPr>
        </p:nvSpPr>
        <p:spPr/>
        <p:txBody>
          <a:bodyPr/>
          <a:lstStyle/>
          <a:p>
            <a:r>
              <a:rPr lang="cs-CZ" dirty="0" smtClean="0"/>
              <a:t>Plán rozdělení alokace na jednotlivé roky :</a:t>
            </a:r>
          </a:p>
          <a:p>
            <a:pPr>
              <a:buNone/>
            </a:pPr>
            <a:endParaRPr lang="cs-CZ" dirty="0"/>
          </a:p>
        </p:txBody>
      </p:sp>
      <p:graphicFrame>
        <p:nvGraphicFramePr>
          <p:cNvPr id="4" name="Tabulka 3"/>
          <p:cNvGraphicFramePr>
            <a:graphicFrameLocks noGrp="1"/>
          </p:cNvGraphicFramePr>
          <p:nvPr/>
        </p:nvGraphicFramePr>
        <p:xfrm>
          <a:off x="1187624" y="2132856"/>
          <a:ext cx="6096000" cy="33375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cs-CZ" dirty="0" smtClean="0"/>
                        <a:t>ROK</a:t>
                      </a:r>
                      <a:endParaRPr lang="cs-CZ" dirty="0"/>
                    </a:p>
                  </a:txBody>
                  <a:tcPr/>
                </a:tc>
                <a:tc>
                  <a:txBody>
                    <a:bodyPr/>
                    <a:lstStyle/>
                    <a:p>
                      <a:pPr algn="ctr"/>
                      <a:r>
                        <a:rPr lang="cs-CZ" dirty="0" smtClean="0"/>
                        <a:t>%</a:t>
                      </a:r>
                      <a:endParaRPr lang="cs-CZ" dirty="0"/>
                    </a:p>
                  </a:txBody>
                  <a:tcPr/>
                </a:tc>
                <a:tc>
                  <a:txBody>
                    <a:bodyPr/>
                    <a:lstStyle/>
                    <a:p>
                      <a:pPr algn="ctr"/>
                      <a:r>
                        <a:rPr lang="cs-CZ" dirty="0" smtClean="0"/>
                        <a:t>Kč</a:t>
                      </a:r>
                      <a:r>
                        <a:rPr lang="cs-CZ" baseline="0" dirty="0" smtClean="0"/>
                        <a:t> (mil.)</a:t>
                      </a:r>
                      <a:endParaRPr lang="cs-CZ" dirty="0"/>
                    </a:p>
                  </a:txBody>
                  <a:tcPr/>
                </a:tc>
              </a:tr>
              <a:tr h="370840">
                <a:tc>
                  <a:txBody>
                    <a:bodyPr/>
                    <a:lstStyle/>
                    <a:p>
                      <a:r>
                        <a:rPr lang="cs-CZ" dirty="0" smtClean="0"/>
                        <a:t>2016</a:t>
                      </a:r>
                      <a:endParaRPr lang="cs-CZ" dirty="0"/>
                    </a:p>
                  </a:txBody>
                  <a:tcPr/>
                </a:tc>
                <a:tc>
                  <a:txBody>
                    <a:bodyPr/>
                    <a:lstStyle/>
                    <a:p>
                      <a:pPr algn="ctr"/>
                      <a:r>
                        <a:rPr lang="cs-CZ" dirty="0" smtClean="0"/>
                        <a:t>10%</a:t>
                      </a:r>
                      <a:endParaRPr lang="cs-CZ" dirty="0"/>
                    </a:p>
                  </a:txBody>
                  <a:tcPr/>
                </a:tc>
                <a:tc>
                  <a:txBody>
                    <a:bodyPr/>
                    <a:lstStyle/>
                    <a:p>
                      <a:pPr algn="r"/>
                      <a:r>
                        <a:rPr kumimoji="0" lang="cs-CZ" b="0" i="0" kern="1200" dirty="0" smtClean="0">
                          <a:solidFill>
                            <a:schemeClr val="dk1"/>
                          </a:solidFill>
                          <a:latin typeface="+mn-lt"/>
                          <a:ea typeface="+mn-ea"/>
                          <a:cs typeface="+mn-cs"/>
                        </a:rPr>
                        <a:t>7.09</a:t>
                      </a:r>
                      <a:endParaRPr lang="cs-CZ" dirty="0"/>
                    </a:p>
                  </a:txBody>
                  <a:tcPr/>
                </a:tc>
              </a:tr>
              <a:tr h="370840">
                <a:tc>
                  <a:txBody>
                    <a:bodyPr/>
                    <a:lstStyle/>
                    <a:p>
                      <a:r>
                        <a:rPr lang="cs-CZ" dirty="0" smtClean="0"/>
                        <a:t>2017</a:t>
                      </a:r>
                      <a:endParaRPr lang="cs-CZ" dirty="0"/>
                    </a:p>
                  </a:txBody>
                  <a:tcPr/>
                </a:tc>
                <a:tc>
                  <a:txBody>
                    <a:bodyPr/>
                    <a:lstStyle/>
                    <a:p>
                      <a:pPr algn="ctr"/>
                      <a:r>
                        <a:rPr lang="cs-CZ" dirty="0" smtClean="0"/>
                        <a:t>20%</a:t>
                      </a:r>
                      <a:endParaRPr lang="cs-CZ" dirty="0"/>
                    </a:p>
                  </a:txBody>
                  <a:tcPr/>
                </a:tc>
                <a:tc>
                  <a:txBody>
                    <a:bodyPr/>
                    <a:lstStyle/>
                    <a:p>
                      <a:pPr algn="r"/>
                      <a:r>
                        <a:rPr kumimoji="0" lang="cs-CZ" b="0" i="0" kern="1200" dirty="0" smtClean="0">
                          <a:solidFill>
                            <a:schemeClr val="dk1"/>
                          </a:solidFill>
                          <a:latin typeface="+mn-lt"/>
                          <a:ea typeface="+mn-ea"/>
                          <a:cs typeface="+mn-cs"/>
                        </a:rPr>
                        <a:t>14.17</a:t>
                      </a:r>
                      <a:endParaRPr lang="cs-CZ" dirty="0"/>
                    </a:p>
                  </a:txBody>
                  <a:tcPr/>
                </a:tc>
              </a:tr>
              <a:tr h="370840">
                <a:tc>
                  <a:txBody>
                    <a:bodyPr/>
                    <a:lstStyle/>
                    <a:p>
                      <a:r>
                        <a:rPr lang="cs-CZ" dirty="0" smtClean="0"/>
                        <a:t>2018</a:t>
                      </a:r>
                      <a:endParaRPr lang="cs-CZ" dirty="0"/>
                    </a:p>
                  </a:txBody>
                  <a:tcPr/>
                </a:tc>
                <a:tc>
                  <a:txBody>
                    <a:bodyPr/>
                    <a:lstStyle/>
                    <a:p>
                      <a:pPr algn="ctr"/>
                      <a:r>
                        <a:rPr lang="cs-CZ" dirty="0" smtClean="0"/>
                        <a:t>20%</a:t>
                      </a:r>
                      <a:endParaRPr lang="cs-CZ" dirty="0"/>
                    </a:p>
                  </a:txBody>
                  <a:tcPr/>
                </a:tc>
                <a:tc>
                  <a:txBody>
                    <a:bodyPr/>
                    <a:lstStyle/>
                    <a:p>
                      <a:pPr algn="r"/>
                      <a:r>
                        <a:rPr kumimoji="0" lang="cs-CZ" b="0" i="0" kern="1200" dirty="0" smtClean="0">
                          <a:solidFill>
                            <a:schemeClr val="dk1"/>
                          </a:solidFill>
                          <a:latin typeface="+mn-lt"/>
                          <a:ea typeface="+mn-ea"/>
                          <a:cs typeface="+mn-cs"/>
                        </a:rPr>
                        <a:t>14.17</a:t>
                      </a:r>
                      <a:endParaRPr lang="cs-CZ" dirty="0"/>
                    </a:p>
                  </a:txBody>
                  <a:tcPr/>
                </a:tc>
              </a:tr>
              <a:tr h="370840">
                <a:tc>
                  <a:txBody>
                    <a:bodyPr/>
                    <a:lstStyle/>
                    <a:p>
                      <a:r>
                        <a:rPr lang="cs-CZ" dirty="0" smtClean="0"/>
                        <a:t>2019</a:t>
                      </a:r>
                      <a:endParaRPr lang="cs-CZ" dirty="0"/>
                    </a:p>
                  </a:txBody>
                  <a:tcPr/>
                </a:tc>
                <a:tc>
                  <a:txBody>
                    <a:bodyPr/>
                    <a:lstStyle/>
                    <a:p>
                      <a:pPr algn="ctr"/>
                      <a:r>
                        <a:rPr lang="cs-CZ" dirty="0" smtClean="0"/>
                        <a:t>15%</a:t>
                      </a:r>
                      <a:endParaRPr lang="cs-CZ" dirty="0"/>
                    </a:p>
                  </a:txBody>
                  <a:tcPr/>
                </a:tc>
                <a:tc>
                  <a:txBody>
                    <a:bodyPr/>
                    <a:lstStyle/>
                    <a:p>
                      <a:pPr algn="r"/>
                      <a:r>
                        <a:rPr kumimoji="0" lang="cs-CZ" b="0" i="0" kern="1200" dirty="0" smtClean="0">
                          <a:solidFill>
                            <a:schemeClr val="dk1"/>
                          </a:solidFill>
                          <a:latin typeface="+mn-lt"/>
                          <a:ea typeface="+mn-ea"/>
                          <a:cs typeface="+mn-cs"/>
                        </a:rPr>
                        <a:t>10.63</a:t>
                      </a:r>
                      <a:endParaRPr lang="cs-CZ" dirty="0"/>
                    </a:p>
                  </a:txBody>
                  <a:tcPr/>
                </a:tc>
              </a:tr>
              <a:tr h="370840">
                <a:tc>
                  <a:txBody>
                    <a:bodyPr/>
                    <a:lstStyle/>
                    <a:p>
                      <a:r>
                        <a:rPr lang="cs-CZ" dirty="0" smtClean="0"/>
                        <a:t>2020</a:t>
                      </a:r>
                      <a:endParaRPr lang="cs-CZ" dirty="0"/>
                    </a:p>
                  </a:txBody>
                  <a:tcPr/>
                </a:tc>
                <a:tc>
                  <a:txBody>
                    <a:bodyPr/>
                    <a:lstStyle/>
                    <a:p>
                      <a:pPr algn="ctr"/>
                      <a:r>
                        <a:rPr lang="cs-CZ" dirty="0" smtClean="0"/>
                        <a:t>15%</a:t>
                      </a:r>
                      <a:endParaRPr lang="cs-CZ" dirty="0"/>
                    </a:p>
                  </a:txBody>
                  <a:tcPr/>
                </a:tc>
                <a:tc>
                  <a:txBody>
                    <a:bodyPr/>
                    <a:lstStyle/>
                    <a:p>
                      <a:pPr algn="r"/>
                      <a:r>
                        <a:rPr kumimoji="0" lang="cs-CZ" b="0" i="0" kern="1200" dirty="0" smtClean="0">
                          <a:solidFill>
                            <a:schemeClr val="dk1"/>
                          </a:solidFill>
                          <a:latin typeface="+mn-lt"/>
                          <a:ea typeface="+mn-ea"/>
                          <a:cs typeface="+mn-cs"/>
                        </a:rPr>
                        <a:t>10.63</a:t>
                      </a:r>
                      <a:endParaRPr lang="cs-CZ" dirty="0"/>
                    </a:p>
                  </a:txBody>
                  <a:tcPr/>
                </a:tc>
              </a:tr>
              <a:tr h="370840">
                <a:tc>
                  <a:txBody>
                    <a:bodyPr/>
                    <a:lstStyle/>
                    <a:p>
                      <a:r>
                        <a:rPr lang="cs-CZ" dirty="0" smtClean="0"/>
                        <a:t>2021</a:t>
                      </a:r>
                      <a:endParaRPr lang="cs-CZ" dirty="0"/>
                    </a:p>
                  </a:txBody>
                  <a:tcPr/>
                </a:tc>
                <a:tc>
                  <a:txBody>
                    <a:bodyPr/>
                    <a:lstStyle/>
                    <a:p>
                      <a:pPr algn="ctr"/>
                      <a:r>
                        <a:rPr lang="cs-CZ" dirty="0" smtClean="0"/>
                        <a:t>15%</a:t>
                      </a:r>
                      <a:endParaRPr lang="cs-CZ" dirty="0"/>
                    </a:p>
                  </a:txBody>
                  <a:tcPr/>
                </a:tc>
                <a:tc>
                  <a:txBody>
                    <a:bodyPr/>
                    <a:lstStyle/>
                    <a:p>
                      <a:pPr algn="r"/>
                      <a:r>
                        <a:rPr kumimoji="0" lang="cs-CZ" b="0" i="0" kern="1200" dirty="0" smtClean="0">
                          <a:solidFill>
                            <a:schemeClr val="dk1"/>
                          </a:solidFill>
                          <a:latin typeface="+mn-lt"/>
                          <a:ea typeface="+mn-ea"/>
                          <a:cs typeface="+mn-cs"/>
                        </a:rPr>
                        <a:t>10.63</a:t>
                      </a:r>
                      <a:endParaRPr lang="cs-CZ" dirty="0"/>
                    </a:p>
                  </a:txBody>
                  <a:tcPr/>
                </a:tc>
              </a:tr>
              <a:tr h="370840">
                <a:tc>
                  <a:txBody>
                    <a:bodyPr/>
                    <a:lstStyle/>
                    <a:p>
                      <a:r>
                        <a:rPr lang="cs-CZ" dirty="0" smtClean="0"/>
                        <a:t>2022</a:t>
                      </a:r>
                      <a:endParaRPr lang="cs-CZ" dirty="0"/>
                    </a:p>
                  </a:txBody>
                  <a:tcPr/>
                </a:tc>
                <a:tc>
                  <a:txBody>
                    <a:bodyPr/>
                    <a:lstStyle/>
                    <a:p>
                      <a:pPr algn="ctr"/>
                      <a:r>
                        <a:rPr lang="cs-CZ" dirty="0" smtClean="0"/>
                        <a:t>5%</a:t>
                      </a:r>
                      <a:endParaRPr lang="cs-CZ" dirty="0"/>
                    </a:p>
                  </a:txBody>
                  <a:tcPr/>
                </a:tc>
                <a:tc>
                  <a:txBody>
                    <a:bodyPr/>
                    <a:lstStyle/>
                    <a:p>
                      <a:pPr algn="r"/>
                      <a:r>
                        <a:rPr kumimoji="0" lang="cs-CZ" b="0" i="0" kern="1200" dirty="0" smtClean="0">
                          <a:solidFill>
                            <a:schemeClr val="dk1"/>
                          </a:solidFill>
                          <a:latin typeface="+mn-lt"/>
                          <a:ea typeface="+mn-ea"/>
                          <a:cs typeface="+mn-cs"/>
                        </a:rPr>
                        <a:t>3.54</a:t>
                      </a:r>
                      <a:endParaRPr lang="cs-CZ" dirty="0"/>
                    </a:p>
                  </a:txBody>
                  <a:tcPr/>
                </a:tc>
              </a:tr>
              <a:tr h="370840">
                <a:tc>
                  <a:txBody>
                    <a:bodyPr/>
                    <a:lstStyle/>
                    <a:p>
                      <a:r>
                        <a:rPr lang="cs-CZ" b="1" dirty="0" smtClean="0"/>
                        <a:t>CELKEM</a:t>
                      </a:r>
                      <a:endParaRPr lang="cs-CZ" b="1" dirty="0"/>
                    </a:p>
                  </a:txBody>
                  <a:tcPr/>
                </a:tc>
                <a:tc>
                  <a:txBody>
                    <a:bodyPr/>
                    <a:lstStyle/>
                    <a:p>
                      <a:pPr algn="ctr"/>
                      <a:r>
                        <a:rPr lang="cs-CZ" dirty="0" smtClean="0"/>
                        <a:t>100%</a:t>
                      </a:r>
                      <a:endParaRPr lang="cs-CZ" dirty="0"/>
                    </a:p>
                  </a:txBody>
                  <a:tcPr/>
                </a:tc>
                <a:tc>
                  <a:txBody>
                    <a:bodyPr/>
                    <a:lstStyle/>
                    <a:p>
                      <a:pPr algn="r"/>
                      <a:r>
                        <a:rPr lang="cs-CZ" b="1" dirty="0"/>
                        <a:t>70.864</a:t>
                      </a:r>
                    </a:p>
                  </a:txBody>
                  <a:tcPr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2400" dirty="0" smtClean="0"/>
              <a:t>PRV: </a:t>
            </a:r>
            <a:r>
              <a:rPr lang="cs-CZ" sz="2400" b="1" dirty="0" smtClean="0"/>
              <a:t>Předpokládané rozdělení alokace do </a:t>
            </a:r>
            <a:r>
              <a:rPr lang="cs-CZ" sz="2400" b="1" dirty="0" err="1" smtClean="0"/>
              <a:t>fichí</a:t>
            </a:r>
            <a:endParaRPr lang="cs-CZ" sz="2400" b="1" dirty="0"/>
          </a:p>
        </p:txBody>
      </p:sp>
      <p:graphicFrame>
        <p:nvGraphicFramePr>
          <p:cNvPr id="4" name="Zástupný symbol pro obsah 3"/>
          <p:cNvGraphicFramePr>
            <a:graphicFrameLocks noGrp="1"/>
          </p:cNvGraphicFramePr>
          <p:nvPr>
            <p:ph sz="quarter" idx="1"/>
          </p:nvPr>
        </p:nvGraphicFramePr>
        <p:xfrm>
          <a:off x="457200" y="1219200"/>
          <a:ext cx="8229600" cy="4419600"/>
        </p:xfrm>
        <a:graphic>
          <a:graphicData uri="http://schemas.openxmlformats.org/drawingml/2006/table">
            <a:tbl>
              <a:tblPr firstRow="1" bandRow="1">
                <a:tableStyleId>{5C22544A-7EE6-4342-B048-85BDC9FD1C3A}</a:tableStyleId>
              </a:tblPr>
              <a:tblGrid>
                <a:gridCol w="5482952"/>
                <a:gridCol w="1368152"/>
                <a:gridCol w="1378496"/>
              </a:tblGrid>
              <a:tr h="370840">
                <a:tc>
                  <a:txBody>
                    <a:bodyPr/>
                    <a:lstStyle/>
                    <a:p>
                      <a:r>
                        <a:rPr lang="cs-CZ" dirty="0" smtClean="0"/>
                        <a:t>SC</a:t>
                      </a:r>
                      <a:endParaRPr lang="cs-CZ" dirty="0"/>
                    </a:p>
                  </a:txBody>
                  <a:tcPr/>
                </a:tc>
                <a:tc>
                  <a:txBody>
                    <a:bodyPr/>
                    <a:lstStyle/>
                    <a:p>
                      <a:pPr algn="ctr"/>
                      <a:r>
                        <a:rPr lang="cs-CZ" dirty="0" smtClean="0"/>
                        <a:t>%</a:t>
                      </a:r>
                      <a:endParaRPr lang="cs-CZ" dirty="0"/>
                    </a:p>
                  </a:txBody>
                  <a:tcPr/>
                </a:tc>
                <a:tc>
                  <a:txBody>
                    <a:bodyPr/>
                    <a:lstStyle/>
                    <a:p>
                      <a:r>
                        <a:rPr lang="cs-CZ" smtClean="0"/>
                        <a:t>Kč</a:t>
                      </a:r>
                      <a:r>
                        <a:rPr lang="cs-CZ" baseline="0" smtClean="0"/>
                        <a:t> (mil)</a:t>
                      </a:r>
                      <a:endParaRPr lang="cs-CZ"/>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PRV1: </a:t>
                      </a:r>
                      <a:r>
                        <a:rPr lang="cs-CZ" b="1" dirty="0" smtClean="0"/>
                        <a:t>Investice do zemědělských podniků</a:t>
                      </a:r>
                    </a:p>
                  </a:txBody>
                  <a:tcPr/>
                </a:tc>
                <a:tc>
                  <a:txBody>
                    <a:bodyPr/>
                    <a:lstStyle/>
                    <a:p>
                      <a:pPr algn="ctr" fontAlgn="b"/>
                      <a:r>
                        <a:rPr lang="cs-CZ" dirty="0"/>
                        <a:t>30</a:t>
                      </a:r>
                    </a:p>
                  </a:txBody>
                  <a:tcPr marL="9525" marR="9525" marT="9525" marB="0" anchor="b"/>
                </a:tc>
                <a:tc>
                  <a:txBody>
                    <a:bodyPr/>
                    <a:lstStyle/>
                    <a:p>
                      <a:pPr algn="r" fontAlgn="t"/>
                      <a:r>
                        <a:rPr lang="cs-CZ"/>
                        <a:t>21,2592</a:t>
                      </a:r>
                    </a:p>
                  </a:txBody>
                  <a:tcPr marL="9525" marR="9525" marT="9525"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PRV2: </a:t>
                      </a:r>
                      <a:r>
                        <a:rPr lang="cs-CZ" b="1" dirty="0" smtClean="0"/>
                        <a:t>Zpracování a uvádění na trh zemědělských produktů</a:t>
                      </a:r>
                    </a:p>
                  </a:txBody>
                  <a:tcPr/>
                </a:tc>
                <a:tc>
                  <a:txBody>
                    <a:bodyPr/>
                    <a:lstStyle/>
                    <a:p>
                      <a:pPr algn="ctr" fontAlgn="b"/>
                      <a:r>
                        <a:rPr lang="cs-CZ" dirty="0"/>
                        <a:t>10</a:t>
                      </a:r>
                    </a:p>
                  </a:txBody>
                  <a:tcPr marL="9525" marR="9525" marT="9525" marB="0" anchor="b"/>
                </a:tc>
                <a:tc>
                  <a:txBody>
                    <a:bodyPr/>
                    <a:lstStyle/>
                    <a:p>
                      <a:pPr algn="r" fontAlgn="t"/>
                      <a:r>
                        <a:rPr lang="cs-CZ"/>
                        <a:t>7,0864</a:t>
                      </a:r>
                    </a:p>
                  </a:txBody>
                  <a:tcPr marL="9525" marR="9525" marT="9525"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PRV3: </a:t>
                      </a:r>
                      <a:r>
                        <a:rPr lang="cs-CZ" b="1" dirty="0" smtClean="0"/>
                        <a:t>Podpora investic na založení nebo rozvoj nezemědělských činností </a:t>
                      </a:r>
                    </a:p>
                  </a:txBody>
                  <a:tcPr/>
                </a:tc>
                <a:tc>
                  <a:txBody>
                    <a:bodyPr/>
                    <a:lstStyle/>
                    <a:p>
                      <a:pPr algn="ctr" fontAlgn="b"/>
                      <a:r>
                        <a:rPr lang="cs-CZ" dirty="0"/>
                        <a:t>30</a:t>
                      </a:r>
                    </a:p>
                  </a:txBody>
                  <a:tcPr marL="9525" marR="9525" marT="9525" marB="0" anchor="b"/>
                </a:tc>
                <a:tc>
                  <a:txBody>
                    <a:bodyPr/>
                    <a:lstStyle/>
                    <a:p>
                      <a:pPr algn="r" fontAlgn="t"/>
                      <a:r>
                        <a:rPr lang="cs-CZ"/>
                        <a:t>21,2592</a:t>
                      </a:r>
                    </a:p>
                  </a:txBody>
                  <a:tcPr marL="9525" marR="9525" marT="9525"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PRV4: </a:t>
                      </a:r>
                      <a:r>
                        <a:rPr lang="cs-CZ" b="1" dirty="0" smtClean="0"/>
                        <a:t>Neproduktivní investice v lesích</a:t>
                      </a:r>
                    </a:p>
                  </a:txBody>
                  <a:tcPr/>
                </a:tc>
                <a:tc>
                  <a:txBody>
                    <a:bodyPr/>
                    <a:lstStyle/>
                    <a:p>
                      <a:pPr algn="ctr" fontAlgn="b"/>
                      <a:r>
                        <a:rPr lang="cs-CZ" dirty="0"/>
                        <a:t>10</a:t>
                      </a:r>
                    </a:p>
                  </a:txBody>
                  <a:tcPr marL="9525" marR="9525" marT="9525" marB="0" anchor="b"/>
                </a:tc>
                <a:tc>
                  <a:txBody>
                    <a:bodyPr/>
                    <a:lstStyle/>
                    <a:p>
                      <a:pPr algn="r" fontAlgn="t"/>
                      <a:r>
                        <a:rPr lang="cs-CZ"/>
                        <a:t>7,0864</a:t>
                      </a:r>
                    </a:p>
                  </a:txBody>
                  <a:tcPr marL="9525" marR="9525" marT="9525" marB="0"/>
                </a:tc>
              </a:tr>
              <a:tr h="370840">
                <a:tc>
                  <a:txBody>
                    <a:bodyPr/>
                    <a:lstStyle/>
                    <a:p>
                      <a:r>
                        <a:rPr lang="cs-CZ" dirty="0" smtClean="0"/>
                        <a:t>PRV5: </a:t>
                      </a:r>
                      <a:r>
                        <a:rPr lang="cs-CZ" b="1" dirty="0" smtClean="0"/>
                        <a:t>Sdílení zařízení a zdrojů</a:t>
                      </a:r>
                    </a:p>
                  </a:txBody>
                  <a:tcPr/>
                </a:tc>
                <a:tc>
                  <a:txBody>
                    <a:bodyPr/>
                    <a:lstStyle/>
                    <a:p>
                      <a:pPr algn="ctr" fontAlgn="b"/>
                      <a:r>
                        <a:rPr lang="cs-CZ" dirty="0"/>
                        <a:t>10</a:t>
                      </a:r>
                    </a:p>
                  </a:txBody>
                  <a:tcPr marL="9525" marR="9525" marT="9525" marB="0" anchor="b"/>
                </a:tc>
                <a:tc>
                  <a:txBody>
                    <a:bodyPr/>
                    <a:lstStyle/>
                    <a:p>
                      <a:pPr algn="r" fontAlgn="t"/>
                      <a:r>
                        <a:rPr lang="cs-CZ"/>
                        <a:t>7,0864</a:t>
                      </a:r>
                    </a:p>
                  </a:txBody>
                  <a:tcPr marL="9525" marR="9525" marT="9525" marB="0"/>
                </a:tc>
              </a:tr>
              <a:tr h="370840">
                <a:tc>
                  <a:txBody>
                    <a:bodyPr/>
                    <a:lstStyle/>
                    <a:p>
                      <a:r>
                        <a:rPr lang="cs-CZ" sz="1800" dirty="0" smtClean="0"/>
                        <a:t>PRV6: </a:t>
                      </a:r>
                      <a:r>
                        <a:rPr lang="cs-CZ" sz="1800" b="1" dirty="0" smtClean="0"/>
                        <a:t>Horizontální a vertikální spolupráce mezi účastníky krátkých dodavatelských řetězců a místních trhů </a:t>
                      </a:r>
                      <a:endParaRPr lang="cs-CZ" b="1" dirty="0" smtClean="0"/>
                    </a:p>
                  </a:txBody>
                  <a:tcPr/>
                </a:tc>
                <a:tc>
                  <a:txBody>
                    <a:bodyPr/>
                    <a:lstStyle/>
                    <a:p>
                      <a:pPr algn="ctr" fontAlgn="b"/>
                      <a:r>
                        <a:rPr lang="cs-CZ" dirty="0"/>
                        <a:t>5</a:t>
                      </a:r>
                    </a:p>
                  </a:txBody>
                  <a:tcPr marL="9525" marR="9525" marT="9525" marB="0" anchor="b"/>
                </a:tc>
                <a:tc>
                  <a:txBody>
                    <a:bodyPr/>
                    <a:lstStyle/>
                    <a:p>
                      <a:pPr algn="r" fontAlgn="t"/>
                      <a:r>
                        <a:rPr lang="cs-CZ"/>
                        <a:t>3,5432</a:t>
                      </a:r>
                    </a:p>
                  </a:txBody>
                  <a:tcPr marL="9525" marR="9525" marT="9525"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PRV7: </a:t>
                      </a:r>
                      <a:r>
                        <a:rPr lang="cs-CZ" b="1" dirty="0" smtClean="0"/>
                        <a:t>Předávání znalostí a informační akce</a:t>
                      </a:r>
                    </a:p>
                  </a:txBody>
                  <a:tcPr/>
                </a:tc>
                <a:tc>
                  <a:txBody>
                    <a:bodyPr/>
                    <a:lstStyle/>
                    <a:p>
                      <a:pPr algn="ctr" fontAlgn="b"/>
                      <a:r>
                        <a:rPr lang="cs-CZ" dirty="0"/>
                        <a:t>5</a:t>
                      </a:r>
                    </a:p>
                  </a:txBody>
                  <a:tcPr marL="9525" marR="9525" marT="9525" marB="0" anchor="b"/>
                </a:tc>
                <a:tc>
                  <a:txBody>
                    <a:bodyPr/>
                    <a:lstStyle/>
                    <a:p>
                      <a:pPr algn="r" fontAlgn="t"/>
                      <a:r>
                        <a:rPr lang="cs-CZ"/>
                        <a:t>3,5432</a:t>
                      </a:r>
                    </a:p>
                  </a:txBody>
                  <a:tcPr marL="9525" marR="9525" marT="9525" marB="0"/>
                </a:tc>
              </a:tr>
              <a:tr h="370840">
                <a:tc>
                  <a:txBody>
                    <a:bodyPr/>
                    <a:lstStyle/>
                    <a:p>
                      <a:r>
                        <a:rPr lang="cs-CZ" b="1" dirty="0" smtClean="0"/>
                        <a:t>Celkem</a:t>
                      </a:r>
                    </a:p>
                  </a:txBody>
                  <a:tcPr/>
                </a:tc>
                <a:tc>
                  <a:txBody>
                    <a:bodyPr/>
                    <a:lstStyle/>
                    <a:p>
                      <a:pPr algn="ctr" fontAlgn="b"/>
                      <a:r>
                        <a:rPr lang="cs-CZ" dirty="0"/>
                        <a:t>100</a:t>
                      </a:r>
                    </a:p>
                  </a:txBody>
                  <a:tcPr marL="9525" marR="9525" marT="9525" marB="0" anchor="b"/>
                </a:tc>
                <a:tc>
                  <a:txBody>
                    <a:bodyPr/>
                    <a:lstStyle/>
                    <a:p>
                      <a:pPr algn="r" fontAlgn="b"/>
                      <a:r>
                        <a:rPr lang="cs-CZ" b="1" dirty="0"/>
                        <a:t>70,864</a:t>
                      </a:r>
                    </a:p>
                  </a:txBody>
                  <a:tcPr marL="9525" marR="9525" marT="9525" marB="0" anchor="b"/>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PRV1: </a:t>
            </a:r>
            <a:r>
              <a:rPr lang="cs-CZ" b="1" dirty="0" smtClean="0"/>
              <a:t>Investice do zemědělských podniků</a:t>
            </a:r>
            <a:endParaRPr lang="cs-CZ" dirty="0"/>
          </a:p>
        </p:txBody>
      </p:sp>
      <p:sp>
        <p:nvSpPr>
          <p:cNvPr id="3" name="Zástupný symbol pro obsah 2"/>
          <p:cNvSpPr>
            <a:spLocks noGrp="1"/>
          </p:cNvSpPr>
          <p:nvPr>
            <p:ph sz="quarter" idx="1"/>
          </p:nvPr>
        </p:nvSpPr>
        <p:spPr/>
        <p:txBody>
          <a:bodyPr>
            <a:normAutofit fontScale="62500" lnSpcReduction="20000"/>
          </a:bodyPr>
          <a:lstStyle/>
          <a:p>
            <a:r>
              <a:rPr lang="cs-CZ" b="1" dirty="0" smtClean="0"/>
              <a:t>a) Vymezení </a:t>
            </a:r>
            <a:r>
              <a:rPr lang="cs-CZ" b="1" dirty="0" err="1" smtClean="0"/>
              <a:t>Fiche</a:t>
            </a:r>
            <a:r>
              <a:rPr lang="cs-CZ" b="1" dirty="0" smtClean="0"/>
              <a:t> </a:t>
            </a:r>
            <a:endParaRPr lang="cs-CZ" dirty="0" smtClean="0"/>
          </a:p>
          <a:p>
            <a:r>
              <a:rPr lang="cs-CZ" dirty="0" smtClean="0"/>
              <a:t>Podpora je zaměřena na zvýšení celkové výkonnosti a udržitelnosti zemědělského podniku.  </a:t>
            </a:r>
          </a:p>
          <a:p>
            <a:r>
              <a:rPr lang="cs-CZ" dirty="0" smtClean="0"/>
              <a:t>Podpora přispívá k naplňování </a:t>
            </a:r>
            <a:r>
              <a:rPr lang="cs-CZ" i="1" dirty="0" smtClean="0"/>
              <a:t>Priority 2 Zvýšení životaschopnosti zemědělských podniků a konkurenceschopnosti všech druhů zemědělské činnosti ve všech regionech a podpora inovativních zemědělských technologií a udržitelného obhospodařování lesů</a:t>
            </a:r>
            <a:r>
              <a:rPr lang="cs-CZ" dirty="0" smtClean="0"/>
              <a:t>, zejména prioritní oblasti </a:t>
            </a:r>
            <a:r>
              <a:rPr lang="cs-CZ" i="1" dirty="0" smtClean="0"/>
              <a:t>2A Zlepšení hospodářské výkonnosti všech zemědělských podniků a usnadnění jejich restrukturalizace a modernizace, zejména za účelem zvýšení míry účasti na trhu a orientace na trh, jakož i diverzifikace zemědělských činností</a:t>
            </a:r>
            <a:r>
              <a:rPr lang="cs-CZ" dirty="0" smtClean="0"/>
              <a:t>. </a:t>
            </a:r>
          </a:p>
          <a:p>
            <a:r>
              <a:rPr lang="cs-CZ" b="1" dirty="0" smtClean="0"/>
              <a:t>b) Oblasti podpory </a:t>
            </a:r>
            <a:r>
              <a:rPr lang="cs-CZ" dirty="0" smtClean="0"/>
              <a:t> </a:t>
            </a:r>
          </a:p>
          <a:p>
            <a:r>
              <a:rPr lang="cs-CZ" dirty="0" smtClean="0"/>
              <a:t>Podpora zahrnuje hmotné a nehmotné investice v živočišné a rostlinné výrobě, je určena na investice do zemědělských staveb a technologií pro živočišnou a rostlinnou výrobu a pro školkařskou produkci. Podporovány budou též investice na pořízení mobilních strojů pro zemědělskou výrobu a investice do pořízení </a:t>
            </a:r>
            <a:r>
              <a:rPr lang="cs-CZ" dirty="0" err="1" smtClean="0"/>
              <a:t>peletovacích</a:t>
            </a:r>
            <a:r>
              <a:rPr lang="cs-CZ" dirty="0" smtClean="0"/>
              <a:t> zařízení pro vlastní spotřebu v zemědělském podniku.  </a:t>
            </a:r>
          </a:p>
          <a:p>
            <a:r>
              <a:rPr lang="cs-CZ" dirty="0" smtClean="0"/>
              <a:t>V rámci této </a:t>
            </a:r>
            <a:r>
              <a:rPr lang="cs-CZ" dirty="0" err="1" smtClean="0"/>
              <a:t>Fiche</a:t>
            </a:r>
            <a:r>
              <a:rPr lang="cs-CZ" dirty="0" smtClean="0"/>
              <a:t> nelze podpořit investice pro živočišnou výrobu týkající se včel  a rybolovu. Investice pro rostlinnou výrobu se nesmí týkat obnovy nosných konstrukcí vinic, oplocení vinic a oplocení sadů. Podpora nemůže být poskytnuta na pořízení kotlů na biomasu. </a:t>
            </a:r>
          </a:p>
          <a:p>
            <a:r>
              <a:rPr lang="cs-CZ" b="1" dirty="0" smtClean="0"/>
              <a:t>c) Definice příjemce dotace </a:t>
            </a:r>
            <a:r>
              <a:rPr lang="cs-CZ" dirty="0" smtClean="0"/>
              <a:t>: Zemědělský podnikatel.  </a:t>
            </a:r>
          </a:p>
          <a:p>
            <a:r>
              <a:rPr lang="cs-CZ" b="1" dirty="0" smtClean="0"/>
              <a:t>d) Indikátory výstupů </a:t>
            </a:r>
            <a:r>
              <a:rPr lang="cs-CZ" dirty="0" smtClean="0"/>
              <a:t>: 93701 Počet podpořených podniků/příjemců  </a:t>
            </a:r>
          </a:p>
          <a:p>
            <a:r>
              <a:rPr lang="cs-CZ" b="1" dirty="0" smtClean="0"/>
              <a:t>e) Indikátory výsledků </a:t>
            </a:r>
            <a:r>
              <a:rPr lang="cs-CZ" dirty="0" smtClean="0"/>
              <a:t> : 94800 Pracovní místa vytvořená v rámci podpořených projektů (Leader)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PRV2: </a:t>
            </a:r>
            <a:r>
              <a:rPr lang="cs-CZ" b="1" dirty="0" smtClean="0"/>
              <a:t>Zpracování a uvádění na trh zemědělských produktů</a:t>
            </a:r>
            <a:endParaRPr lang="cs-CZ" dirty="0"/>
          </a:p>
        </p:txBody>
      </p:sp>
      <p:sp>
        <p:nvSpPr>
          <p:cNvPr id="3" name="Zástupný symbol pro obsah 2"/>
          <p:cNvSpPr>
            <a:spLocks noGrp="1"/>
          </p:cNvSpPr>
          <p:nvPr>
            <p:ph sz="quarter" idx="1"/>
          </p:nvPr>
        </p:nvSpPr>
        <p:spPr/>
        <p:txBody>
          <a:bodyPr>
            <a:normAutofit fontScale="47500" lnSpcReduction="20000"/>
          </a:bodyPr>
          <a:lstStyle/>
          <a:p>
            <a:r>
              <a:rPr lang="cs-CZ" b="1" dirty="0" smtClean="0"/>
              <a:t>a) Vymezení </a:t>
            </a:r>
            <a:r>
              <a:rPr lang="cs-CZ" b="1" dirty="0" err="1" smtClean="0"/>
              <a:t>Fiche</a:t>
            </a:r>
            <a:r>
              <a:rPr lang="cs-CZ" b="1" dirty="0" smtClean="0"/>
              <a:t> </a:t>
            </a:r>
            <a:endParaRPr lang="cs-CZ" dirty="0" smtClean="0"/>
          </a:p>
          <a:p>
            <a:r>
              <a:rPr lang="cs-CZ" dirty="0" smtClean="0"/>
              <a:t>Podpora je zaměřena na investice, které se týkají zpracování, uvádění na trh nebo vývoje zemědělských produktů uvedených v příloze I Smlouvy o fungování EU3 nebo bavlny, s výjimkou produktů rybolovu, přičemž výstupem procesu produkce může být produkt, na nějž se uvedená příloha nevztahuje.  </a:t>
            </a:r>
          </a:p>
          <a:p>
            <a:r>
              <a:rPr lang="cs-CZ" dirty="0" smtClean="0"/>
              <a:t>Podpora přispívá k naplňování </a:t>
            </a:r>
            <a:r>
              <a:rPr lang="cs-CZ" i="1" dirty="0" smtClean="0"/>
              <a:t>Priority 3 Podpora organizace potravinového řetězce, včetně zpracování zemědělských produktů a jejich uvádění na trh, dobrých životních podmínek zvířat a řízení rizik v zemědělství</a:t>
            </a:r>
            <a:r>
              <a:rPr lang="cs-CZ" dirty="0" smtClean="0"/>
              <a:t>, zejména prioritní oblasti </a:t>
            </a:r>
            <a:r>
              <a:rPr lang="cs-CZ" i="1" dirty="0" smtClean="0"/>
              <a:t>3A Zlepšení konkurenceschopnosti prvovýrobců jejich lepším začleněním do zemědělsko-potravinářského řetězce prostřednictvím programů jakosti, přidáváním hodnoty zemědělským produktům a podporou místních trhů a krátkodobých řetězců, seskupení a organizací producentů a mezioborových organizací</a:t>
            </a:r>
            <a:r>
              <a:rPr lang="cs-CZ" dirty="0" smtClean="0"/>
              <a:t>. </a:t>
            </a:r>
          </a:p>
          <a:p>
            <a:r>
              <a:rPr lang="cs-CZ" b="1" dirty="0" smtClean="0"/>
              <a:t>b) Oblasti podpory </a:t>
            </a:r>
            <a:endParaRPr lang="cs-CZ" dirty="0" smtClean="0"/>
          </a:p>
          <a:p>
            <a:r>
              <a:rPr lang="cs-CZ" dirty="0" smtClean="0"/>
              <a:t>Podpora zahrnuje hmotné a nehmotné investice, které se týkají zpracování zemědělských produktů a jejich uvádění na trh. Způsobilé výdaje jsou investice do výstavby a rekonstrukce budov včetně nezbytných manipulačních ploch, pořízení strojů, nástrojů a zařízení pro zpracování zemědělských produktů, finální úpravu, balení, značení výrobků (včetně technologií souvisejících s </a:t>
            </a:r>
            <a:r>
              <a:rPr lang="cs-CZ" dirty="0" err="1" smtClean="0"/>
              <a:t>dohledatelností</a:t>
            </a:r>
            <a:r>
              <a:rPr lang="cs-CZ" dirty="0" smtClean="0"/>
              <a:t> produktů) a investic souvisejících se skladováním zpracovávané suroviny, výrobků a druhotných surovin vznikajících při zpracování. Způsobilé jsou rovněž investice vedoucí ke zvyšování a monitorovaní kvality produktů, investice související s uváděním zemědělských a potravinářských produktů na trh (včetně investic do marketingu) a investice do zařízení na čištění odpadních vod ve zpracovatelském provozu. </a:t>
            </a:r>
          </a:p>
          <a:p>
            <a:r>
              <a:rPr lang="cs-CZ" dirty="0" smtClean="0"/>
              <a:t>V rámci této </a:t>
            </a:r>
            <a:r>
              <a:rPr lang="cs-CZ" dirty="0" err="1" smtClean="0"/>
              <a:t>Fiche</a:t>
            </a:r>
            <a:r>
              <a:rPr lang="cs-CZ" dirty="0" smtClean="0"/>
              <a:t> nelze podpořit investice týkající se zpracování produktů rybolovu  a výroby medu a dále v případě zpracování vinných hroznů technologie, které obsahují: dřevěný sud nebo uzavřenou dřevěnou nádobu na výrobu vína o objemu nejméně 600 litrů, speciální kvasnou nádobu s aktivním potápěním matolinového klobouku pro výrobu červených vín nebo </a:t>
            </a:r>
            <a:r>
              <a:rPr lang="cs-CZ" dirty="0" err="1" smtClean="0"/>
              <a:t>cross</a:t>
            </a:r>
            <a:r>
              <a:rPr lang="cs-CZ" dirty="0" smtClean="0"/>
              <a:t>-</a:t>
            </a:r>
            <a:r>
              <a:rPr lang="cs-CZ" dirty="0" err="1" smtClean="0"/>
              <a:t>flow</a:t>
            </a:r>
            <a:r>
              <a:rPr lang="cs-CZ" dirty="0" smtClean="0"/>
              <a:t> filtr na víno, ve kterém je víno přiváděno na membránu tangenciálně a určitý objem vína prochází membránou jako filtrát a zbývající pokračuje podél membrány s odfiltrovanými nečistotami. </a:t>
            </a:r>
          </a:p>
          <a:p>
            <a:r>
              <a:rPr lang="cs-CZ" b="1" dirty="0" smtClean="0"/>
              <a:t>c) Definice příjemce dotace </a:t>
            </a:r>
            <a:endParaRPr lang="cs-CZ" dirty="0" smtClean="0"/>
          </a:p>
          <a:p>
            <a:r>
              <a:rPr lang="cs-CZ" dirty="0" smtClean="0"/>
              <a:t>Zemědělský podnikatel, výrobce potravin, výrobce krmiv nebo jiné subjekty aktivní ve zpracování, uvádění na trh a vývoji zemědělských produktů uvedených v příloze I Smlouvy o fungování EU jako vstupní produkt. </a:t>
            </a:r>
          </a:p>
          <a:p>
            <a:r>
              <a:rPr lang="cs-CZ" b="1" dirty="0" smtClean="0"/>
              <a:t>d) Indikátory výstupů: </a:t>
            </a:r>
            <a:r>
              <a:rPr lang="cs-CZ" dirty="0" smtClean="0"/>
              <a:t>93701 Počet podpořených podniků/příjemců </a:t>
            </a:r>
          </a:p>
          <a:p>
            <a:r>
              <a:rPr lang="cs-CZ" b="1" dirty="0" smtClean="0"/>
              <a:t>e) Indikátory výsledků: </a:t>
            </a:r>
            <a:r>
              <a:rPr lang="cs-CZ" dirty="0" smtClean="0"/>
              <a:t>94800 Pracovní místa vytvořená v rámci podpořených projektů (Leader)</a:t>
            </a:r>
            <a:endParaRPr lang="cs-C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ůvod">
  <a:themeElements>
    <a:clrScheme name="Vrchol">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Původ">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ůvod">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1327</TotalTime>
  <Words>4256</Words>
  <Application>Microsoft Office PowerPoint</Application>
  <PresentationFormat>Předvádění na obrazovce (4:3)</PresentationFormat>
  <Paragraphs>453</Paragraphs>
  <Slides>43</Slides>
  <Notes>0</Notes>
  <HiddenSlides>0</HiddenSlides>
  <MMClips>0</MMClips>
  <ScaleCrop>false</ScaleCrop>
  <HeadingPairs>
    <vt:vector size="4" baseType="variant">
      <vt:variant>
        <vt:lpstr>Motiv</vt:lpstr>
      </vt:variant>
      <vt:variant>
        <vt:i4>1</vt:i4>
      </vt:variant>
      <vt:variant>
        <vt:lpstr>Nadpisy snímků</vt:lpstr>
      </vt:variant>
      <vt:variant>
        <vt:i4>43</vt:i4>
      </vt:variant>
    </vt:vector>
  </HeadingPairs>
  <TitlesOfParts>
    <vt:vector size="44" baseType="lpstr">
      <vt:lpstr>Původ</vt:lpstr>
      <vt:lpstr>Veřejné projednání SCLLD MAS Vladař – progr. rámce, fiche, fin. plán</vt:lpstr>
      <vt:lpstr>Program</vt:lpstr>
      <vt:lpstr>CLLD – Komunitně vedený místní rozvoj</vt:lpstr>
      <vt:lpstr>Co je to programový rámec?</vt:lpstr>
      <vt:lpstr>Program rozvoje venkova</vt:lpstr>
      <vt:lpstr>PRV - Program rozvoje venkova</vt:lpstr>
      <vt:lpstr>PRV: Předpokládané rozdělení alokace do fichí</vt:lpstr>
      <vt:lpstr>PRV1: Investice do zemědělských podniků</vt:lpstr>
      <vt:lpstr>PRV2: Zpracování a uvádění na trh zemědělských produktů</vt:lpstr>
      <vt:lpstr>PRV3: Podpora investic na založení nebo rozvoj nezemědělských činností </vt:lpstr>
      <vt:lpstr>PRV4: Neproduktivní investice v lesích</vt:lpstr>
      <vt:lpstr>PRV5: Sdílení zařízení a zdrojů</vt:lpstr>
      <vt:lpstr>PRV6: Horizontální a vertikální spolupráce mezi účastníky krátkých dodavatelských řetězců a místních trhů </vt:lpstr>
      <vt:lpstr>PRV7: Předávání znalostí a informační akce</vt:lpstr>
      <vt:lpstr>PRV8: Projekty spolupráce mezi MAS</vt:lpstr>
      <vt:lpstr>IROP: Specifické cíle</vt:lpstr>
      <vt:lpstr>IROP – Integrovaný operační program</vt:lpstr>
      <vt:lpstr>IROP: Předpokládané rozdělení alokace do SC</vt:lpstr>
      <vt:lpstr>IROP: Zvýšení podílu udržitelných forem dopravy</vt:lpstr>
      <vt:lpstr>IROP: Zvýšení podílu udržitelných forem dopravy</vt:lpstr>
      <vt:lpstr>IROP: Zvýšení připravenosti k řešení a řízení rizik a katastrof</vt:lpstr>
      <vt:lpstr>IROP: Zvýšení připravenosti k řešení a řízení rizik a katastrof</vt:lpstr>
      <vt:lpstr>IROP: Zvýšení kvality a dostupnosti služeb vedoucí k sociální inkluzi</vt:lpstr>
      <vt:lpstr>IROP: Zvýšení kvality a dostupnosti služeb vedoucí k sociální inkluzi</vt:lpstr>
      <vt:lpstr>IROP: Vznik nových a rozvoj existujících podnikatelských aktivit v oblasti sociálního podnikání</vt:lpstr>
      <vt:lpstr>IROP: Vznik nových a rozvoj existujících podnikatelských aktivit v oblasti sociálního podnikání</vt:lpstr>
      <vt:lpstr>IROP: Zvýšení kvality a dostupnosti infrastruktury pro vzdělávání a celoživotní učení</vt:lpstr>
      <vt:lpstr>IROP: Zvýšení kvality a dostupnosti infrastruktury pro vzdělávání a celoživotní učení</vt:lpstr>
      <vt:lpstr>IROP: Zvýšení kvality a dostupnosti infrastruktury pro vzdělávání a celoživotní učení</vt:lpstr>
      <vt:lpstr>IROP: Zefektivnění prezentace, posílení ochrany a rozvoje kulturního dědictví </vt:lpstr>
      <vt:lpstr>IROP: další informace</vt:lpstr>
      <vt:lpstr>OPZ – Operační program Zaměstnanost</vt:lpstr>
      <vt:lpstr>OPZ: Předpokládané rozdělení alokace do SC</vt:lpstr>
      <vt:lpstr>OP Z: Zaměstnanost</vt:lpstr>
      <vt:lpstr>OP Z: Zaměstnanost</vt:lpstr>
      <vt:lpstr>OP Z: Podpora spolupráce aktérů na místní úrovni při řešení lokální nezaměstnanosti, zjišťování potřeb lokálních zaměstnavatelů</vt:lpstr>
      <vt:lpstr>OP Z: Sociální služby</vt:lpstr>
      <vt:lpstr>OP Z: Sociální podnikání</vt:lpstr>
      <vt:lpstr>OP Z: Sociální podnikání</vt:lpstr>
      <vt:lpstr>OP Z: Sociální podnikání</vt:lpstr>
      <vt:lpstr>OP Z: Prorodinná opatření</vt:lpstr>
      <vt:lpstr>OP Z: Prorodinná opatření</vt:lpstr>
      <vt:lpstr>OP Z: Prorodinná opatření</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jrysavy</dc:creator>
  <cp:lastModifiedBy>jrysavy</cp:lastModifiedBy>
  <cp:revision>85</cp:revision>
  <dcterms:created xsi:type="dcterms:W3CDTF">2015-11-03T13:11:16Z</dcterms:created>
  <dcterms:modified xsi:type="dcterms:W3CDTF">2016-01-21T10:32:27Z</dcterms:modified>
</cp:coreProperties>
</file>