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4675" autoAdjust="0"/>
  </p:normalViewPr>
  <p:slideViewPr>
    <p:cSldViewPr snapToGrid="0">
      <p:cViewPr varScale="1">
        <p:scale>
          <a:sx n="85" d="100"/>
          <a:sy n="85" d="100"/>
        </p:scale>
        <p:origin x="-542" y="-8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8" d="100"/>
          <a:sy n="68" d="100"/>
        </p:scale>
        <p:origin x="-308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812990-876B-4E59-A8FD-23B91FA3CC86}" type="datetimeFigureOut">
              <a:rPr lang="cs-CZ" smtClean="0"/>
              <a:t>16.1.2018</a:t>
            </a:fld>
            <a:endParaRPr lang="cs-CZ"/>
          </a:p>
        </p:txBody>
      </p:sp>
      <p:sp>
        <p:nvSpPr>
          <p:cNvPr id="4" name="Zástupný symbol pro obrázek snímk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001F20-21B6-4FBF-B6E3-DC49E116EB89}" type="slidenum">
              <a:rPr lang="cs-CZ" smtClean="0"/>
              <a:t>‹#›</a:t>
            </a:fld>
            <a:endParaRPr lang="cs-CZ"/>
          </a:p>
        </p:txBody>
      </p:sp>
    </p:spTree>
    <p:extLst>
      <p:ext uri="{BB962C8B-B14F-4D97-AF65-F5344CB8AC3E}">
        <p14:creationId xmlns:p14="http://schemas.microsoft.com/office/powerpoint/2010/main" val="1640386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B0001F20-21B6-4FBF-B6E3-DC49E116EB89}" type="slidenum">
              <a:rPr lang="cs-CZ" smtClean="0"/>
              <a:t>1</a:t>
            </a:fld>
            <a:endParaRPr lang="cs-CZ"/>
          </a:p>
        </p:txBody>
      </p:sp>
    </p:spTree>
    <p:extLst>
      <p:ext uri="{BB962C8B-B14F-4D97-AF65-F5344CB8AC3E}">
        <p14:creationId xmlns:p14="http://schemas.microsoft.com/office/powerpoint/2010/main" val="3034872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můžete upravit styl předlohy.</a:t>
            </a:r>
            <a:endParaRPr lang="cs-CZ"/>
          </a:p>
        </p:txBody>
      </p:sp>
      <p:sp>
        <p:nvSpPr>
          <p:cNvPr id="4" name="Zástupný symbol pro datum 3"/>
          <p:cNvSpPr>
            <a:spLocks noGrp="1"/>
          </p:cNvSpPr>
          <p:nvPr>
            <p:ph type="dt" sz="half" idx="10"/>
          </p:nvPr>
        </p:nvSpPr>
        <p:spPr/>
        <p:txBody>
          <a:bodyPr/>
          <a:lstStyle/>
          <a:p>
            <a:fld id="{05CFFA03-6E45-45FD-AF8A-6B34EDE9DD0D}" type="datetimeFigureOut">
              <a:rPr lang="cs-CZ" smtClean="0"/>
              <a:t>16.1.2018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3490195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5CFFA03-6E45-45FD-AF8A-6B34EDE9DD0D}" type="datetimeFigureOut">
              <a:rPr lang="cs-CZ" smtClean="0"/>
              <a:t>16.1.2018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1652923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5CFFA03-6E45-45FD-AF8A-6B34EDE9DD0D}" type="datetimeFigureOut">
              <a:rPr lang="cs-CZ" smtClean="0"/>
              <a:t>16.1.2018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1261660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5CFFA03-6E45-45FD-AF8A-6B34EDE9DD0D}" type="datetimeFigureOut">
              <a:rPr lang="cs-CZ" smtClean="0"/>
              <a:t>16.1.2018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2283459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Upravte styly předlohy textu.</a:t>
            </a:r>
          </a:p>
        </p:txBody>
      </p:sp>
      <p:sp>
        <p:nvSpPr>
          <p:cNvPr id="4" name="Zástupný symbol pro datum 3"/>
          <p:cNvSpPr>
            <a:spLocks noGrp="1"/>
          </p:cNvSpPr>
          <p:nvPr>
            <p:ph type="dt" sz="half" idx="10"/>
          </p:nvPr>
        </p:nvSpPr>
        <p:spPr/>
        <p:txBody>
          <a:bodyPr/>
          <a:lstStyle/>
          <a:p>
            <a:fld id="{05CFFA03-6E45-45FD-AF8A-6B34EDE9DD0D}" type="datetimeFigureOut">
              <a:rPr lang="cs-CZ" smtClean="0"/>
              <a:t>16.1.2018</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3538524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05CFFA03-6E45-45FD-AF8A-6B34EDE9DD0D}" type="datetimeFigureOut">
              <a:rPr lang="cs-CZ" smtClean="0"/>
              <a:t>16.1.2018</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2914216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05CFFA03-6E45-45FD-AF8A-6B34EDE9DD0D}" type="datetimeFigureOut">
              <a:rPr lang="cs-CZ" smtClean="0"/>
              <a:t>16.1.2018</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2556631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05CFFA03-6E45-45FD-AF8A-6B34EDE9DD0D}" type="datetimeFigureOut">
              <a:rPr lang="cs-CZ" smtClean="0"/>
              <a:t>16.1.2018</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1916857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05CFFA03-6E45-45FD-AF8A-6B34EDE9DD0D}" type="datetimeFigureOut">
              <a:rPr lang="cs-CZ" smtClean="0"/>
              <a:t>16.1.2018</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3557530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05CFFA03-6E45-45FD-AF8A-6B34EDE9DD0D}" type="datetimeFigureOut">
              <a:rPr lang="cs-CZ" smtClean="0"/>
              <a:t>16.1.2018</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3069908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Upravte styly předlohy textu.</a:t>
            </a:r>
          </a:p>
        </p:txBody>
      </p:sp>
      <p:sp>
        <p:nvSpPr>
          <p:cNvPr id="5" name="Zástupný symbol pro datum 4"/>
          <p:cNvSpPr>
            <a:spLocks noGrp="1"/>
          </p:cNvSpPr>
          <p:nvPr>
            <p:ph type="dt" sz="half" idx="10"/>
          </p:nvPr>
        </p:nvSpPr>
        <p:spPr/>
        <p:txBody>
          <a:bodyPr/>
          <a:lstStyle/>
          <a:p>
            <a:fld id="{05CFFA03-6E45-45FD-AF8A-6B34EDE9DD0D}" type="datetimeFigureOut">
              <a:rPr lang="cs-CZ" smtClean="0"/>
              <a:t>16.1.2018</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B8B0A00-C471-4C3F-B0D6-870BC8C934F2}" type="slidenum">
              <a:rPr lang="cs-CZ" smtClean="0"/>
              <a:t>‹#›</a:t>
            </a:fld>
            <a:endParaRPr lang="cs-CZ"/>
          </a:p>
        </p:txBody>
      </p:sp>
    </p:spTree>
    <p:extLst>
      <p:ext uri="{BB962C8B-B14F-4D97-AF65-F5344CB8AC3E}">
        <p14:creationId xmlns:p14="http://schemas.microsoft.com/office/powerpoint/2010/main" val="4287686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CFFA03-6E45-45FD-AF8A-6B34EDE9DD0D}" type="datetimeFigureOut">
              <a:rPr lang="cs-CZ" smtClean="0"/>
              <a:t>16.1.2018</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8B0A00-C471-4C3F-B0D6-870BC8C934F2}" type="slidenum">
              <a:rPr lang="cs-CZ" smtClean="0"/>
              <a:t>‹#›</a:t>
            </a:fld>
            <a:endParaRPr lang="cs-CZ"/>
          </a:p>
        </p:txBody>
      </p:sp>
    </p:spTree>
    <p:extLst>
      <p:ext uri="{BB962C8B-B14F-4D97-AF65-F5344CB8AC3E}">
        <p14:creationId xmlns:p14="http://schemas.microsoft.com/office/powerpoint/2010/main" val="2906310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mseu.mssf.cz/" TargetMode="External"/><Relationship Id="rId2" Type="http://schemas.openxmlformats.org/officeDocument/2006/relationships/hyperlink" Target="http://www.vladar.cz/" TargetMode="External"/><Relationship Id="rId1" Type="http://schemas.openxmlformats.org/officeDocument/2006/relationships/slideLayout" Target="../slideLayouts/slideLayout7.xml"/><Relationship Id="rId5" Type="http://schemas.openxmlformats.org/officeDocument/2006/relationships/hyperlink" Target="http://www.dotaceeu.cz/cs/Jak-na-projekt/Elektronicka-zadost/Edukacni-videa" TargetMode="External"/><Relationship Id="rId4" Type="http://schemas.openxmlformats.org/officeDocument/2006/relationships/hyperlink" Target="https://www.mssf.cz/"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mailto:andrea.nipauerova@vladar.cz"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vladar.cz/integrovany-operacni-program-vypis-text-14.html" TargetMode="External"/><Relationship Id="rId2" Type="http://schemas.openxmlformats.org/officeDocument/2006/relationships/hyperlink" Target="https://www.strukturalni-fondy.cz/cs/Microsites/IROP/Vyzvy/Vyzva-c-65-Socialni-podnikani-integrovane-projekty-CLLD"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délník 4"/>
          <p:cNvSpPr/>
          <p:nvPr/>
        </p:nvSpPr>
        <p:spPr>
          <a:xfrm>
            <a:off x="1434353" y="1319273"/>
            <a:ext cx="9323294" cy="518603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p:spPr>
        <p:txBody>
          <a:bodyPr wrap="square" anchor="ctr">
            <a:spAutoFit/>
          </a:bodyPr>
          <a:lstStyle/>
          <a:p>
            <a:pPr algn="ctr">
              <a:spcBef>
                <a:spcPts val="1200"/>
              </a:spcBef>
              <a:spcAft>
                <a:spcPts val="0"/>
              </a:spcAft>
            </a:pPr>
            <a:endParaRPr lang="cs-CZ" sz="1400" b="1" kern="0" dirty="0" smtClean="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cs-CZ" sz="2500" b="1" kern="0" dirty="0" smtClean="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rPr>
              <a:t>IROP </a:t>
            </a:r>
            <a:r>
              <a:rPr lang="cs-CZ" sz="2500" b="1" kern="0" dirty="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rPr>
              <a:t>- Integrovaný regionální operační program</a:t>
            </a:r>
            <a:endParaRPr lang="cs-CZ" sz="2500" b="1" kern="0" dirty="0" smtClean="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cs-CZ"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cs-CZ"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cs-CZ" sz="2200" b="1" dirty="0" smtClean="0">
                <a:effectLst>
                  <a:outerShdw blurRad="50800" dist="38100" dir="2700000" algn="tl">
                    <a:srgbClr val="000000">
                      <a:alpha val="40000"/>
                    </a:srgbClr>
                  </a:outerShdw>
                </a:effectLst>
                <a:latin typeface="Times New Roman" panose="02020603050405020304" pitchFamily="18" charset="0"/>
                <a:cs typeface="Times New Roman" panose="02020603050405020304" pitchFamily="18" charset="0"/>
              </a:rPr>
              <a:t>SEMINÁŘ PRO ŽADATELE</a:t>
            </a:r>
            <a:endParaRPr lang="cs-CZ" sz="2200" b="1" dirty="0">
              <a:effectLst>
                <a:outerShdw blurRad="50800" dist="38100" dir="2700000" algn="tl">
                  <a:srgbClr val="000000">
                    <a:alpha val="40000"/>
                  </a:srgbClr>
                </a:outerShdw>
              </a:effectLst>
              <a:latin typeface="Times New Roman" panose="02020603050405020304" pitchFamily="18" charset="0"/>
              <a:cs typeface="Times New Roman" panose="02020603050405020304" pitchFamily="18" charset="0"/>
            </a:endParaRPr>
          </a:p>
          <a:p>
            <a:pPr algn="ctr">
              <a:spcAft>
                <a:spcPts val="0"/>
              </a:spcAft>
            </a:pPr>
            <a:r>
              <a:rPr lang="cs-CZ" sz="10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p>
          <a:p>
            <a:pPr algn="ctr">
              <a:spcAft>
                <a:spcPts val="0"/>
              </a:spcAft>
            </a:pPr>
            <a:endParaRPr lang="cs-CZ" sz="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cs-CZ" sz="2200" b="1" dirty="0" smtClean="0">
                <a:effectLst>
                  <a:outerShdw blurRad="50800" dist="38100" dir="2700000" algn="tl">
                    <a:srgbClr val="000000">
                      <a:alpha val="40000"/>
                    </a:srgbClr>
                  </a:outerShdw>
                </a:effectLst>
                <a:latin typeface="Times New Roman" panose="02020603050405020304" pitchFamily="18" charset="0"/>
                <a:cs typeface="Times New Roman" panose="02020603050405020304" pitchFamily="18" charset="0"/>
              </a:rPr>
              <a:t>v rámci vyhlášené výzvy MAS Vladař o.p.s.</a:t>
            </a:r>
          </a:p>
          <a:p>
            <a:pPr algn="ctr">
              <a:spcAft>
                <a:spcPts val="0"/>
              </a:spcAft>
            </a:pPr>
            <a:endParaRPr lang="cs-CZ" sz="1400" b="1" dirty="0" smtClean="0">
              <a:effectLst>
                <a:outerShdw blurRad="50800" dist="38100" dir="2700000" algn="tl">
                  <a:srgbClr val="000000">
                    <a:alpha val="40000"/>
                  </a:srgbClr>
                </a:outerShdw>
              </a:effectLst>
              <a:latin typeface="Arial" panose="020B0604020202020204" pitchFamily="34" charset="0"/>
            </a:endParaRPr>
          </a:p>
          <a:p>
            <a:pPr algn="ctr">
              <a:spcAft>
                <a:spcPts val="0"/>
              </a:spcAft>
            </a:pPr>
            <a:endParaRPr lang="cs-CZ" sz="1400" b="1" dirty="0">
              <a:effectLst>
                <a:outerShdw blurRad="50800" dist="38100" dir="2700000" algn="tl">
                  <a:srgbClr val="000000">
                    <a:alpha val="40000"/>
                  </a:srgbClr>
                </a:outerShdw>
              </a:effectLst>
              <a:latin typeface="Arial" panose="020B0604020202020204" pitchFamily="34" charset="0"/>
            </a:endParaRPr>
          </a:p>
          <a:p>
            <a:pPr algn="ctr"/>
            <a:r>
              <a:rPr lang="cs-CZ" b="1" dirty="0">
                <a:latin typeface="Times New Roman" panose="02020603050405020304" pitchFamily="18" charset="0"/>
                <a:cs typeface="Times New Roman" panose="02020603050405020304" pitchFamily="18" charset="0"/>
              </a:rPr>
              <a:t>Termín konání:</a:t>
            </a:r>
            <a:endParaRPr lang="cs-CZ" dirty="0">
              <a:latin typeface="Times New Roman" panose="02020603050405020304" pitchFamily="18" charset="0"/>
              <a:cs typeface="Times New Roman" panose="02020603050405020304" pitchFamily="18" charset="0"/>
            </a:endParaRPr>
          </a:p>
          <a:p>
            <a:pPr algn="ctr"/>
            <a:r>
              <a:rPr lang="cs-CZ" b="1" dirty="0">
                <a:solidFill>
                  <a:schemeClr val="accent6">
                    <a:lumMod val="75000"/>
                  </a:schemeClr>
                </a:solidFill>
                <a:latin typeface="Times New Roman" panose="02020603050405020304" pitchFamily="18" charset="0"/>
                <a:cs typeface="Times New Roman" panose="02020603050405020304" pitchFamily="18" charset="0"/>
              </a:rPr>
              <a:t>17. 01. 2018</a:t>
            </a:r>
            <a:endParaRPr lang="cs-CZ" dirty="0">
              <a:solidFill>
                <a:schemeClr val="accent6">
                  <a:lumMod val="75000"/>
                </a:schemeClr>
              </a:solidFill>
              <a:latin typeface="Times New Roman" panose="02020603050405020304" pitchFamily="18" charset="0"/>
              <a:cs typeface="Times New Roman" panose="02020603050405020304" pitchFamily="18" charset="0"/>
            </a:endParaRPr>
          </a:p>
          <a:p>
            <a:pPr algn="ctr"/>
            <a:r>
              <a:rPr lang="cs-CZ" b="1" dirty="0">
                <a:latin typeface="Times New Roman" panose="02020603050405020304" pitchFamily="18" charset="0"/>
                <a:cs typeface="Times New Roman" panose="02020603050405020304" pitchFamily="18" charset="0"/>
              </a:rPr>
              <a:t> </a:t>
            </a:r>
            <a:endParaRPr lang="cs-CZ" dirty="0">
              <a:latin typeface="Times New Roman" panose="02020603050405020304" pitchFamily="18" charset="0"/>
              <a:cs typeface="Times New Roman" panose="02020603050405020304" pitchFamily="18" charset="0"/>
            </a:endParaRPr>
          </a:p>
          <a:p>
            <a:pPr algn="ctr"/>
            <a:r>
              <a:rPr lang="cs-CZ" b="1" dirty="0">
                <a:latin typeface="Times New Roman" panose="02020603050405020304" pitchFamily="18" charset="0"/>
                <a:cs typeface="Times New Roman" panose="02020603050405020304" pitchFamily="18" charset="0"/>
              </a:rPr>
              <a:t>Místo konání:</a:t>
            </a:r>
            <a:endParaRPr lang="cs-CZ" dirty="0">
              <a:latin typeface="Times New Roman" panose="02020603050405020304" pitchFamily="18" charset="0"/>
              <a:cs typeface="Times New Roman" panose="02020603050405020304" pitchFamily="18" charset="0"/>
            </a:endParaRPr>
          </a:p>
          <a:p>
            <a:pPr algn="ctr"/>
            <a:r>
              <a:rPr lang="cs-CZ" b="1" dirty="0">
                <a:solidFill>
                  <a:schemeClr val="accent6">
                    <a:lumMod val="75000"/>
                  </a:schemeClr>
                </a:solidFill>
                <a:latin typeface="Times New Roman" panose="02020603050405020304" pitchFamily="18" charset="0"/>
                <a:cs typeface="Times New Roman" panose="02020603050405020304" pitchFamily="18" charset="0"/>
              </a:rPr>
              <a:t>Obecní úřad Petrohrad</a:t>
            </a:r>
            <a:endParaRPr lang="cs-CZ" dirty="0">
              <a:solidFill>
                <a:schemeClr val="accent6">
                  <a:lumMod val="75000"/>
                </a:schemeClr>
              </a:solidFill>
              <a:latin typeface="Times New Roman" panose="02020603050405020304" pitchFamily="18" charset="0"/>
              <a:cs typeface="Times New Roman" panose="02020603050405020304" pitchFamily="18" charset="0"/>
            </a:endParaRPr>
          </a:p>
          <a:p>
            <a:pPr algn="ctr"/>
            <a:r>
              <a:rPr lang="cs-CZ" b="1" dirty="0">
                <a:latin typeface="Times New Roman" panose="02020603050405020304" pitchFamily="18" charset="0"/>
                <a:cs typeface="Times New Roman" panose="02020603050405020304" pitchFamily="18" charset="0"/>
              </a:rPr>
              <a:t> </a:t>
            </a:r>
            <a:endParaRPr lang="cs-CZ" dirty="0">
              <a:latin typeface="Times New Roman" panose="02020603050405020304" pitchFamily="18" charset="0"/>
              <a:cs typeface="Times New Roman" panose="02020603050405020304" pitchFamily="18" charset="0"/>
            </a:endParaRPr>
          </a:p>
          <a:p>
            <a:pPr algn="ctr"/>
            <a:r>
              <a:rPr lang="cs-CZ" b="1" dirty="0">
                <a:latin typeface="Times New Roman" panose="02020603050405020304" pitchFamily="18" charset="0"/>
                <a:cs typeface="Times New Roman" panose="02020603050405020304" pitchFamily="18" charset="0"/>
              </a:rPr>
              <a:t>Čas zahájení:</a:t>
            </a:r>
            <a:endParaRPr lang="cs-CZ" dirty="0">
              <a:latin typeface="Times New Roman" panose="02020603050405020304" pitchFamily="18" charset="0"/>
              <a:cs typeface="Times New Roman" panose="02020603050405020304" pitchFamily="18" charset="0"/>
            </a:endParaRPr>
          </a:p>
          <a:p>
            <a:pPr algn="ctr"/>
            <a:r>
              <a:rPr lang="cs-CZ" b="1" dirty="0" smtClean="0">
                <a:solidFill>
                  <a:schemeClr val="accent6">
                    <a:lumMod val="75000"/>
                  </a:schemeClr>
                </a:solidFill>
                <a:latin typeface="Times New Roman" panose="02020603050405020304" pitchFamily="18" charset="0"/>
                <a:cs typeface="Times New Roman" panose="02020603050405020304" pitchFamily="18" charset="0"/>
              </a:rPr>
              <a:t>12</a:t>
            </a:r>
            <a:r>
              <a:rPr lang="cs-CZ" b="1" dirty="0" smtClean="0">
                <a:solidFill>
                  <a:schemeClr val="accent6">
                    <a:lumMod val="75000"/>
                  </a:schemeClr>
                </a:solidFill>
                <a:latin typeface="Times New Roman" panose="02020603050405020304" pitchFamily="18" charset="0"/>
                <a:cs typeface="Times New Roman" panose="02020603050405020304" pitchFamily="18" charset="0"/>
              </a:rPr>
              <a:t>.00 </a:t>
            </a:r>
            <a:r>
              <a:rPr lang="cs-CZ" b="1" dirty="0" smtClean="0">
                <a:solidFill>
                  <a:schemeClr val="accent6">
                    <a:lumMod val="75000"/>
                  </a:schemeClr>
                </a:solidFill>
                <a:latin typeface="Times New Roman" panose="02020603050405020304" pitchFamily="18" charset="0"/>
                <a:cs typeface="Times New Roman" panose="02020603050405020304" pitchFamily="18" charset="0"/>
              </a:rPr>
              <a:t>hodin</a:t>
            </a:r>
          </a:p>
          <a:p>
            <a:pPr algn="ctr"/>
            <a:endParaRPr lang="cs-CZ" sz="1400" b="1" dirty="0" smtClean="0">
              <a:effectLst>
                <a:outerShdw blurRad="50800" dist="38100" dir="2700000" algn="tl">
                  <a:srgbClr val="000000">
                    <a:alpha val="40000"/>
                  </a:srgbClr>
                </a:outerShdw>
              </a:effectLst>
              <a:latin typeface="Arial" panose="020B0604020202020204" pitchFamily="34" charset="0"/>
            </a:endParaRPr>
          </a:p>
        </p:txBody>
      </p:sp>
      <p:pic>
        <p:nvPicPr>
          <p:cNvPr id="6" name="obrázek 1" descr="IROP_CZ_RO_B_C RGB"/>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5640" y="375663"/>
            <a:ext cx="5760720" cy="943610"/>
          </a:xfrm>
          <a:prstGeom prst="rect">
            <a:avLst/>
          </a:prstGeom>
          <a:noFill/>
          <a:ln>
            <a:noFill/>
          </a:ln>
        </p:spPr>
      </p:pic>
    </p:spTree>
    <p:extLst>
      <p:ext uri="{BB962C8B-B14F-4D97-AF65-F5344CB8AC3E}">
        <p14:creationId xmlns:p14="http://schemas.microsoft.com/office/powerpoint/2010/main" val="225871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73424" y="-10403"/>
            <a:ext cx="11645153" cy="6878806"/>
          </a:xfrm>
          <a:prstGeom prst="rect">
            <a:avLst/>
          </a:prstGeom>
        </p:spPr>
        <p:txBody>
          <a:bodyPr wrap="square" anchor="ctr">
            <a:spAutoFit/>
          </a:bodyPr>
          <a:lstStyle/>
          <a:p>
            <a:pPr algn="just"/>
            <a:r>
              <a:rPr lang="cs-CZ" sz="1500" b="1" dirty="0">
                <a:latin typeface="Times New Roman" pitchFamily="18" charset="0"/>
                <a:cs typeface="Times New Roman" pitchFamily="18" charset="0"/>
              </a:rPr>
              <a:t>Obchodní korporace </a:t>
            </a:r>
            <a:r>
              <a:rPr lang="cs-CZ" sz="1500" dirty="0">
                <a:latin typeface="Times New Roman" pitchFamily="18" charset="0"/>
                <a:cs typeface="Times New Roman" pitchFamily="18" charset="0"/>
              </a:rPr>
              <a:t>vymezené zákonem č. 90/2012 Sb., o obchodních korporacích: </a:t>
            </a:r>
          </a:p>
          <a:p>
            <a:pPr marL="285750" lvl="0" indent="-285750" algn="just">
              <a:buFont typeface="Wingdings" pitchFamily="2" charset="2"/>
              <a:buChar char="Ø"/>
            </a:pPr>
            <a:r>
              <a:rPr lang="cs-CZ" sz="1500" dirty="0">
                <a:latin typeface="Times New Roman" pitchFamily="18" charset="0"/>
                <a:cs typeface="Times New Roman" pitchFamily="18" charset="0"/>
              </a:rPr>
              <a:t>veřejná obchodní společnost</a:t>
            </a:r>
          </a:p>
          <a:p>
            <a:pPr marL="285750" lvl="0" indent="-285750" algn="just">
              <a:buFont typeface="Wingdings" pitchFamily="2" charset="2"/>
              <a:buChar char="Ø"/>
            </a:pPr>
            <a:r>
              <a:rPr lang="cs-CZ" sz="1500" dirty="0">
                <a:latin typeface="Times New Roman" pitchFamily="18" charset="0"/>
                <a:cs typeface="Times New Roman" pitchFamily="18" charset="0"/>
              </a:rPr>
              <a:t>komanditní společnost</a:t>
            </a:r>
          </a:p>
          <a:p>
            <a:pPr marL="285750" lvl="0" indent="-285750" algn="just">
              <a:buFont typeface="Wingdings" pitchFamily="2" charset="2"/>
              <a:buChar char="Ø"/>
            </a:pPr>
            <a:r>
              <a:rPr lang="cs-CZ" sz="1500" dirty="0">
                <a:latin typeface="Times New Roman" pitchFamily="18" charset="0"/>
                <a:cs typeface="Times New Roman" pitchFamily="18" charset="0"/>
              </a:rPr>
              <a:t>společnost s ručením omezeným</a:t>
            </a:r>
          </a:p>
          <a:p>
            <a:pPr marL="285750" lvl="0" indent="-285750" algn="just">
              <a:buFont typeface="Wingdings" pitchFamily="2" charset="2"/>
              <a:buChar char="Ø"/>
            </a:pPr>
            <a:r>
              <a:rPr lang="cs-CZ" sz="1500" dirty="0">
                <a:latin typeface="Times New Roman" pitchFamily="18" charset="0"/>
                <a:cs typeface="Times New Roman" pitchFamily="18" charset="0"/>
              </a:rPr>
              <a:t>akciová společnost</a:t>
            </a:r>
          </a:p>
          <a:p>
            <a:pPr marL="285750" lvl="0" indent="-285750" algn="just">
              <a:buFont typeface="Wingdings" pitchFamily="2" charset="2"/>
              <a:buChar char="Ø"/>
            </a:pPr>
            <a:r>
              <a:rPr lang="cs-CZ" sz="1500" dirty="0">
                <a:latin typeface="Times New Roman" pitchFamily="18" charset="0"/>
                <a:cs typeface="Times New Roman" pitchFamily="18" charset="0"/>
              </a:rPr>
              <a:t>evropská společnost</a:t>
            </a:r>
          </a:p>
          <a:p>
            <a:pPr marL="285750" lvl="0" indent="-285750" algn="just">
              <a:buFont typeface="Wingdings" pitchFamily="2" charset="2"/>
              <a:buChar char="Ø"/>
            </a:pPr>
            <a:r>
              <a:rPr lang="cs-CZ" sz="1500" dirty="0">
                <a:latin typeface="Times New Roman" pitchFamily="18" charset="0"/>
                <a:cs typeface="Times New Roman" pitchFamily="18" charset="0"/>
              </a:rPr>
              <a:t>evropské hospodářské zájmové sdružení</a:t>
            </a:r>
          </a:p>
          <a:p>
            <a:pPr marL="285750" lvl="0" indent="-285750" algn="just">
              <a:buFont typeface="Wingdings" pitchFamily="2" charset="2"/>
              <a:buChar char="Ø"/>
            </a:pPr>
            <a:r>
              <a:rPr lang="cs-CZ" sz="1500" dirty="0">
                <a:latin typeface="Times New Roman" pitchFamily="18" charset="0"/>
                <a:cs typeface="Times New Roman" pitchFamily="18" charset="0"/>
              </a:rPr>
              <a:t>družstva (družstvo, sociální družstvo, evropská družstevní společnost)</a:t>
            </a: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Nestátní neziskové organizace</a:t>
            </a:r>
            <a:endParaRPr lang="cs-CZ" sz="1500" dirty="0">
              <a:latin typeface="Times New Roman" pitchFamily="18" charset="0"/>
              <a:cs typeface="Times New Roman" pitchFamily="18" charset="0"/>
            </a:endParaRPr>
          </a:p>
          <a:p>
            <a:pPr marL="285750" lvl="0" indent="-285750" algn="just">
              <a:buFont typeface="Wingdings" pitchFamily="2" charset="2"/>
              <a:buChar char="Ø"/>
            </a:pPr>
            <a:r>
              <a:rPr lang="cs-CZ" sz="1500" dirty="0">
                <a:latin typeface="Times New Roman" pitchFamily="18" charset="0"/>
                <a:cs typeface="Times New Roman" pitchFamily="18" charset="0"/>
              </a:rPr>
              <a:t>spolky, podle zákona č. 89/2012 Sb., občanský zákoník</a:t>
            </a:r>
          </a:p>
          <a:p>
            <a:pPr marL="285750" lvl="0" indent="-285750" algn="just">
              <a:buFont typeface="Wingdings" pitchFamily="2" charset="2"/>
              <a:buChar char="Ø"/>
            </a:pPr>
            <a:r>
              <a:rPr lang="cs-CZ" sz="1500" dirty="0">
                <a:latin typeface="Times New Roman" pitchFamily="18" charset="0"/>
                <a:cs typeface="Times New Roman" pitchFamily="18" charset="0"/>
              </a:rPr>
              <a:t>ústavy, podle zákona č. 89/2012 Sb., občanský zákoník</a:t>
            </a:r>
          </a:p>
          <a:p>
            <a:pPr marL="285750" lvl="0" indent="-285750" algn="just">
              <a:buFont typeface="Wingdings" pitchFamily="2" charset="2"/>
              <a:buChar char="Ø"/>
            </a:pPr>
            <a:r>
              <a:rPr lang="cs-CZ" sz="1500" dirty="0">
                <a:latin typeface="Times New Roman" pitchFamily="18" charset="0"/>
                <a:cs typeface="Times New Roman" pitchFamily="18" charset="0"/>
              </a:rPr>
              <a:t>obecně prospěšné společnosti podle zákona č. 248/1995 Sb., o obecně prospěšných společnostech</a:t>
            </a:r>
          </a:p>
          <a:p>
            <a:pPr marL="285750" lvl="0" indent="-285750" algn="just">
              <a:buFont typeface="Wingdings" pitchFamily="2" charset="2"/>
              <a:buChar char="Ø"/>
            </a:pPr>
            <a:r>
              <a:rPr lang="cs-CZ" sz="1500" dirty="0">
                <a:latin typeface="Times New Roman" pitchFamily="18" charset="0"/>
                <a:cs typeface="Times New Roman" pitchFamily="18" charset="0"/>
              </a:rPr>
              <a:t>zájmová sdružení právnických osob, pokud těmito osobami jsou výše uvedené nestátní neziskové organizace</a:t>
            </a: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Církve </a:t>
            </a:r>
            <a:r>
              <a:rPr lang="cs-CZ" sz="1500" dirty="0">
                <a:latin typeface="Times New Roman" pitchFamily="18" charset="0"/>
                <a:cs typeface="Times New Roman" pitchFamily="18" charset="0"/>
              </a:rPr>
              <a:t>zřízené podle zákona č. 3/2002 Sb., o církvích a náboženských společnostech</a:t>
            </a: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Církevní organizace</a:t>
            </a:r>
            <a:endParaRPr lang="cs-CZ" sz="1500" dirty="0">
              <a:latin typeface="Times New Roman" pitchFamily="18" charset="0"/>
              <a:cs typeface="Times New Roman" pitchFamily="18" charset="0"/>
            </a:endParaRPr>
          </a:p>
          <a:p>
            <a:pPr algn="ctr"/>
            <a:r>
              <a:rPr lang="cs-CZ" sz="1500" b="1" dirty="0">
                <a:latin typeface="Times New Roman" pitchFamily="18" charset="0"/>
                <a:cs typeface="Times New Roman" pitchFamily="18" charset="0"/>
              </a:rPr>
              <a:t> </a:t>
            </a:r>
            <a:r>
              <a:rPr lang="cs-CZ" sz="1300" b="1" i="1" dirty="0" smtClean="0">
                <a:latin typeface="Times New Roman" pitchFamily="18" charset="0"/>
                <a:cs typeface="Times New Roman" pitchFamily="18" charset="0"/>
              </a:rPr>
              <a:t>V </a:t>
            </a:r>
            <a:r>
              <a:rPr lang="cs-CZ" sz="1300" b="1" i="1" dirty="0">
                <a:latin typeface="Times New Roman" pitchFamily="18" charset="0"/>
                <a:cs typeface="Times New Roman" pitchFamily="18" charset="0"/>
              </a:rPr>
              <a:t>této výzvě nejsou obce a svazky obcí oprávněnými žadateli</a:t>
            </a:r>
            <a:r>
              <a:rPr lang="cs-CZ" sz="1300" b="1" i="1" dirty="0" smtClean="0">
                <a:latin typeface="Times New Roman" pitchFamily="18" charset="0"/>
                <a:cs typeface="Times New Roman" pitchFamily="18" charset="0"/>
              </a:rPr>
              <a:t>.</a:t>
            </a:r>
          </a:p>
          <a:p>
            <a:pPr algn="ctr"/>
            <a:endParaRPr lang="cs-CZ" sz="1300" dirty="0">
              <a:latin typeface="Times New Roman" pitchFamily="18" charset="0"/>
              <a:cs typeface="Times New Roman" pitchFamily="18" charset="0"/>
            </a:endParaRPr>
          </a:p>
          <a:p>
            <a:pPr algn="ctr"/>
            <a:r>
              <a:rPr lang="cs-CZ" sz="1300" i="1" dirty="0" smtClean="0">
                <a:latin typeface="Times New Roman" pitchFamily="18" charset="0"/>
                <a:cs typeface="Times New Roman" pitchFamily="18" charset="0"/>
              </a:rPr>
              <a:t>Vychází </a:t>
            </a:r>
            <a:r>
              <a:rPr lang="cs-CZ" sz="1300" i="1" dirty="0">
                <a:latin typeface="Times New Roman" pitchFamily="18" charset="0"/>
                <a:cs typeface="Times New Roman" pitchFamily="18" charset="0"/>
              </a:rPr>
              <a:t>z principu sociálního podnikání</a:t>
            </a:r>
            <a:r>
              <a:rPr lang="cs-CZ" sz="1300" i="1" dirty="0" smtClean="0">
                <a:latin typeface="Times New Roman" pitchFamily="18" charset="0"/>
                <a:cs typeface="Times New Roman" pitchFamily="18" charset="0"/>
              </a:rPr>
              <a:t>: nezávislost </a:t>
            </a:r>
            <a:r>
              <a:rPr lang="cs-CZ" sz="1300" i="1" dirty="0">
                <a:latin typeface="Times New Roman" pitchFamily="18" charset="0"/>
                <a:cs typeface="Times New Roman" pitchFamily="18" charset="0"/>
              </a:rPr>
              <a:t>(autonomie) v manažerském rozhodování a řízení na externích zakladatelích nebo zřizovatelích</a:t>
            </a:r>
            <a:endParaRPr lang="cs-CZ" sz="13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 </a:t>
            </a:r>
            <a:endParaRPr lang="cs-CZ" sz="13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Nezávislost se míní autonomie v manažerském rozhodování a řízení. Pokud by jedním ze zřizovatelů byla obec, její celkový vlastnický podíl v podniku by musel být menší než 50%. Pokud by zřizovatelem bylo více obcí, vlastnický podíl každé z těchto obcí by musel být menší než 50%.</a:t>
            </a:r>
            <a:endParaRPr lang="cs-CZ" sz="13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 </a:t>
            </a:r>
            <a:endParaRPr lang="cs-CZ" sz="13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Zapojení obcí nebo svazku obcí je možné založením obchodní korporace, která bude v manažerském rozhodování a řízení nezávislá na externích zakladatelích nebo zřizovatelích. Zakladatelem může být dobrovolný svazek obcí, složený nejméně ze tří obcí. Žádná z nich v něm nesmí disponovat většinou rozhodovacích práv a vlastnický podíl každé z nich musí být menší než 50 %. </a:t>
            </a:r>
            <a:endParaRPr lang="cs-CZ" sz="13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 </a:t>
            </a:r>
            <a:endParaRPr lang="cs-CZ" sz="1300" dirty="0">
              <a:latin typeface="Times New Roman" pitchFamily="18" charset="0"/>
              <a:cs typeface="Times New Roman" pitchFamily="18" charset="0"/>
            </a:endParaRPr>
          </a:p>
          <a:p>
            <a:pPr algn="ctr"/>
            <a:r>
              <a:rPr lang="cs-CZ" sz="1300" b="1" i="1" dirty="0">
                <a:latin typeface="Times New Roman" pitchFamily="18" charset="0"/>
                <a:cs typeface="Times New Roman" pitchFamily="18" charset="0"/>
              </a:rPr>
              <a:t>Nezávislost na externích zakladatelích nebo zřizovatelích prokáže obchodní korporace v zakládacích listinách.</a:t>
            </a:r>
            <a:endParaRPr lang="cs-CZ" sz="1300" dirty="0">
              <a:latin typeface="Times New Roman" pitchFamily="18" charset="0"/>
              <a:cs typeface="Times New Roman" pitchFamily="18" charset="0"/>
            </a:endParaRPr>
          </a:p>
        </p:txBody>
      </p:sp>
    </p:spTree>
    <p:extLst>
      <p:ext uri="{BB962C8B-B14F-4D97-AF65-F5344CB8AC3E}">
        <p14:creationId xmlns:p14="http://schemas.microsoft.com/office/powerpoint/2010/main" val="686566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33082" y="112708"/>
            <a:ext cx="11725836" cy="6632585"/>
          </a:xfrm>
          <a:prstGeom prst="rect">
            <a:avLst/>
          </a:prstGeom>
        </p:spPr>
        <p:txBody>
          <a:bodyPr wrap="square" anchor="ctr">
            <a:spAutoFit/>
          </a:bodyPr>
          <a:lstStyle/>
          <a:p>
            <a:pPr algn="just"/>
            <a:r>
              <a:rPr lang="cs-CZ" sz="1500" b="1" u="sng" dirty="0">
                <a:latin typeface="Times New Roman" pitchFamily="18" charset="0"/>
                <a:cs typeface="Times New Roman" pitchFamily="18" charset="0"/>
              </a:rPr>
              <a:t>Povinné přílohy žádosti:</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lvl="0" algn="just"/>
            <a:r>
              <a:rPr lang="cs-CZ" sz="1500" dirty="0">
                <a:latin typeface="Times New Roman" pitchFamily="18" charset="0"/>
                <a:cs typeface="Times New Roman" pitchFamily="18" charset="0"/>
              </a:rPr>
              <a:t>povinné přílohy jsou specifikované pro žadatele / příjemce ve specifických pravidlech pro žadatele a příjemce vždy dané výzvy</a:t>
            </a:r>
          </a:p>
          <a:p>
            <a:pPr lvl="0" algn="just"/>
            <a:r>
              <a:rPr lang="cs-CZ" sz="1500" dirty="0">
                <a:latin typeface="Times New Roman" pitchFamily="18" charset="0"/>
                <a:cs typeface="Times New Roman" pitchFamily="18" charset="0"/>
              </a:rPr>
              <a:t>další přílohy jsou specifikovány ve výzvě MAS Vladař</a:t>
            </a: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u="sng" dirty="0">
                <a:latin typeface="Times New Roman" pitchFamily="18" charset="0"/>
                <a:cs typeface="Times New Roman" pitchFamily="18" charset="0"/>
              </a:rPr>
              <a:t>Položkový rozpočet stavby:</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algn="ctr"/>
            <a:r>
              <a:rPr lang="cs-CZ" sz="1300" i="1" dirty="0">
                <a:latin typeface="Times New Roman" pitchFamily="18" charset="0"/>
                <a:cs typeface="Times New Roman" pitchFamily="18" charset="0"/>
              </a:rPr>
              <a:t>(Položkový rozpočet stavby žadatel předkládá v </a:t>
            </a:r>
            <a:r>
              <a:rPr lang="cs-CZ" sz="1300" i="1" dirty="0" err="1">
                <a:latin typeface="Times New Roman" pitchFamily="18" charset="0"/>
                <a:cs typeface="Times New Roman" pitchFamily="18" charset="0"/>
              </a:rPr>
              <a:t>pdf</a:t>
            </a:r>
            <a:r>
              <a:rPr lang="cs-CZ" sz="1300" i="1" dirty="0">
                <a:latin typeface="Times New Roman" pitchFamily="18" charset="0"/>
                <a:cs typeface="Times New Roman" pitchFamily="18" charset="0"/>
              </a:rPr>
              <a:t> a v elektronické podobě ve formátu .</a:t>
            </a:r>
            <a:r>
              <a:rPr lang="cs-CZ" sz="1300" i="1" dirty="0" err="1">
                <a:latin typeface="Times New Roman" pitchFamily="18" charset="0"/>
                <a:cs typeface="Times New Roman" pitchFamily="18" charset="0"/>
              </a:rPr>
              <a:t>esoupis</a:t>
            </a:r>
            <a:r>
              <a:rPr lang="cs-CZ" sz="1300" i="1" dirty="0">
                <a:latin typeface="Times New Roman" pitchFamily="18" charset="0"/>
                <a:cs typeface="Times New Roman" pitchFamily="18" charset="0"/>
              </a:rPr>
              <a:t>, .xc4, Excel VZ nebo v obdobném výstupu z rozpočtového softwaru. Po ukončení zadávacího nebo výběrového řízení žadatel doloží také </a:t>
            </a:r>
            <a:r>
              <a:rPr lang="cs-CZ" sz="1300" i="1" dirty="0" err="1">
                <a:latin typeface="Times New Roman" pitchFamily="18" charset="0"/>
                <a:cs typeface="Times New Roman" pitchFamily="18" charset="0"/>
              </a:rPr>
              <a:t>vysoutěžený</a:t>
            </a:r>
            <a:r>
              <a:rPr lang="cs-CZ" sz="1300" i="1" dirty="0">
                <a:latin typeface="Times New Roman" pitchFamily="18" charset="0"/>
                <a:cs typeface="Times New Roman" pitchFamily="18" charset="0"/>
              </a:rPr>
              <a:t> položkový rozpočet stavby)</a:t>
            </a:r>
            <a:endParaRPr lang="cs-CZ" sz="13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marL="342900" lvl="0" indent="-342900" algn="just">
              <a:buFont typeface="+mj-lt"/>
              <a:buAutoNum type="arabicParenR"/>
            </a:pPr>
            <a:r>
              <a:rPr lang="cs-CZ" sz="1500" dirty="0">
                <a:latin typeface="Times New Roman" pitchFamily="18" charset="0"/>
                <a:cs typeface="Times New Roman" pitchFamily="18" charset="0"/>
              </a:rPr>
              <a:t>Žadatel stanoví ceny stavebních prací za účelem zjištění předpokládané ceny </a:t>
            </a:r>
            <a:r>
              <a:rPr lang="cs-CZ" sz="1500" b="1" dirty="0">
                <a:latin typeface="Times New Roman" pitchFamily="18" charset="0"/>
                <a:cs typeface="Times New Roman" pitchFamily="18" charset="0"/>
              </a:rPr>
              <a:t>způsobilých výdajů hlavních a vedlejších aktivit projektu u nezahájených zakázek na základě stavebního rozpočtu</a:t>
            </a:r>
            <a:r>
              <a:rPr lang="cs-CZ" sz="1500" dirty="0">
                <a:latin typeface="Times New Roman" pitchFamily="18" charset="0"/>
                <a:cs typeface="Times New Roman" pitchFamily="18" charset="0"/>
              </a:rPr>
              <a:t>, který se vztahuje k příslušnému stupni projektové dokumentace, a přiloží jeho originál ve formátu </a:t>
            </a:r>
            <a:r>
              <a:rPr lang="cs-CZ" sz="1500" dirty="0" err="1">
                <a:latin typeface="Times New Roman" pitchFamily="18" charset="0"/>
                <a:cs typeface="Times New Roman" pitchFamily="18" charset="0"/>
              </a:rPr>
              <a:t>pdf</a:t>
            </a:r>
            <a:r>
              <a:rPr lang="cs-CZ" sz="1500" dirty="0">
                <a:latin typeface="Times New Roman" pitchFamily="18" charset="0"/>
                <a:cs typeface="Times New Roman" pitchFamily="18" charset="0"/>
              </a:rPr>
              <a:t> jako povinnou přílohu k </a:t>
            </a:r>
            <a:r>
              <a:rPr lang="cs-CZ" sz="1500" dirty="0" smtClean="0">
                <a:latin typeface="Times New Roman" pitchFamily="18" charset="0"/>
                <a:cs typeface="Times New Roman" pitchFamily="18" charset="0"/>
              </a:rPr>
              <a:t>žádosti</a:t>
            </a:r>
          </a:p>
          <a:p>
            <a:pPr marL="342900" lvl="0" indent="-342900" algn="just">
              <a:buFont typeface="+mj-lt"/>
              <a:buAutoNum type="arabicParenR"/>
            </a:pPr>
            <a:endParaRPr lang="cs-CZ" sz="1500" dirty="0" smtClean="0">
              <a:latin typeface="Times New Roman" pitchFamily="18" charset="0"/>
              <a:cs typeface="Times New Roman" pitchFamily="18" charset="0"/>
            </a:endParaRPr>
          </a:p>
          <a:p>
            <a:pPr marL="342900" lvl="0" indent="-342900" algn="just">
              <a:buFont typeface="+mj-lt"/>
              <a:buAutoNum type="arabicParenR"/>
            </a:pPr>
            <a:r>
              <a:rPr lang="cs-CZ" sz="1500" dirty="0" smtClean="0">
                <a:latin typeface="Times New Roman" pitchFamily="18" charset="0"/>
                <a:cs typeface="Times New Roman" pitchFamily="18" charset="0"/>
              </a:rPr>
              <a:t>Stavební </a:t>
            </a:r>
            <a:r>
              <a:rPr lang="cs-CZ" sz="1500" dirty="0">
                <a:latin typeface="Times New Roman" pitchFamily="18" charset="0"/>
                <a:cs typeface="Times New Roman" pitchFamily="18" charset="0"/>
              </a:rPr>
              <a:t>rozpočet je nutno členit na stavební objekty, popř. dílčí stavební nebo funkční celky, případně jiné obdobné části a to tak, </a:t>
            </a:r>
            <a:r>
              <a:rPr lang="cs-CZ" sz="1500" b="1" dirty="0">
                <a:latin typeface="Times New Roman" pitchFamily="18" charset="0"/>
                <a:cs typeface="Times New Roman" pitchFamily="18" charset="0"/>
              </a:rPr>
              <a:t>aby bylo možno jednoznačně vymezit způsobilé/nezpůsobilé a hlavní/vedlejší aktivity </a:t>
            </a:r>
            <a:r>
              <a:rPr lang="cs-CZ" sz="1500" b="1" dirty="0" smtClean="0">
                <a:latin typeface="Times New Roman" pitchFamily="18" charset="0"/>
                <a:cs typeface="Times New Roman" pitchFamily="18" charset="0"/>
              </a:rPr>
              <a:t>projektu</a:t>
            </a:r>
          </a:p>
          <a:p>
            <a:pPr marL="342900" lvl="0" indent="-342900" algn="just">
              <a:buFont typeface="+mj-lt"/>
              <a:buAutoNum type="arabicParenR"/>
            </a:pPr>
            <a:endParaRPr lang="cs-CZ" sz="1500" b="1" dirty="0" smtClean="0">
              <a:latin typeface="Times New Roman" pitchFamily="18" charset="0"/>
              <a:cs typeface="Times New Roman" pitchFamily="18" charset="0"/>
            </a:endParaRPr>
          </a:p>
          <a:p>
            <a:pPr marL="342900" lvl="0" indent="-342900" algn="just">
              <a:buFont typeface="+mj-lt"/>
              <a:buAutoNum type="arabicParenR"/>
            </a:pPr>
            <a:r>
              <a:rPr lang="cs-CZ" sz="1500" dirty="0" smtClean="0">
                <a:latin typeface="Times New Roman" pitchFamily="18" charset="0"/>
                <a:cs typeface="Times New Roman" pitchFamily="18" charset="0"/>
              </a:rPr>
              <a:t>Žadatel </a:t>
            </a:r>
            <a:r>
              <a:rPr lang="cs-CZ" sz="1500" dirty="0">
                <a:latin typeface="Times New Roman" pitchFamily="18" charset="0"/>
                <a:cs typeface="Times New Roman" pitchFamily="18" charset="0"/>
              </a:rPr>
              <a:t>doloží stanovení výdajů za stavbu / stavební práce v členění podle způsobu jejich financování, tedy </a:t>
            </a:r>
            <a:r>
              <a:rPr lang="cs-CZ" sz="1500" b="1" dirty="0">
                <a:latin typeface="Times New Roman" pitchFamily="18" charset="0"/>
                <a:cs typeface="Times New Roman" pitchFamily="18" charset="0"/>
              </a:rPr>
              <a:t>členěné na způsobilé a nezpůsobilé výdaje projektu v souladu s požadavky Specifických </a:t>
            </a:r>
            <a:r>
              <a:rPr lang="cs-CZ" sz="1500" b="1" dirty="0" smtClean="0">
                <a:latin typeface="Times New Roman" pitchFamily="18" charset="0"/>
                <a:cs typeface="Times New Roman" pitchFamily="18" charset="0"/>
              </a:rPr>
              <a:t>pravidel</a:t>
            </a:r>
          </a:p>
          <a:p>
            <a:pPr marL="342900" lvl="0" indent="-342900" algn="just">
              <a:buFont typeface="+mj-lt"/>
              <a:buAutoNum type="arabicParenR"/>
            </a:pPr>
            <a:endParaRPr lang="cs-CZ" sz="1500" b="1" dirty="0" smtClean="0">
              <a:latin typeface="Times New Roman" pitchFamily="18" charset="0"/>
              <a:cs typeface="Times New Roman" pitchFamily="18" charset="0"/>
            </a:endParaRPr>
          </a:p>
          <a:p>
            <a:pPr marL="342900" lvl="0" indent="-342900" algn="just">
              <a:buFont typeface="+mj-lt"/>
              <a:buAutoNum type="arabicParenR"/>
            </a:pPr>
            <a:r>
              <a:rPr lang="cs-CZ" sz="1500" dirty="0" smtClean="0">
                <a:latin typeface="Times New Roman" pitchFamily="18" charset="0"/>
                <a:cs typeface="Times New Roman" pitchFamily="18" charset="0"/>
              </a:rPr>
              <a:t>Ve </a:t>
            </a:r>
            <a:r>
              <a:rPr lang="cs-CZ" sz="1500" dirty="0">
                <a:latin typeface="Times New Roman" pitchFamily="18" charset="0"/>
                <a:cs typeface="Times New Roman" pitchFamily="18" charset="0"/>
              </a:rPr>
              <a:t>stupni </a:t>
            </a:r>
            <a:r>
              <a:rPr lang="cs-CZ" sz="1500" b="1" dirty="0">
                <a:latin typeface="Times New Roman" pitchFamily="18" charset="0"/>
                <a:cs typeface="Times New Roman" pitchFamily="18" charset="0"/>
              </a:rPr>
              <a:t>připravenosti projektu k realizaci stavby/k zahájení zadávacího nebo výběrového řízení</a:t>
            </a:r>
            <a:r>
              <a:rPr lang="cs-CZ" sz="1500" dirty="0">
                <a:latin typeface="Times New Roman" pitchFamily="18" charset="0"/>
                <a:cs typeface="Times New Roman" pitchFamily="18" charset="0"/>
              </a:rPr>
              <a:t> žadatel dokládá </a:t>
            </a:r>
            <a:r>
              <a:rPr lang="cs-CZ" sz="1500" b="1" dirty="0">
                <a:latin typeface="Times New Roman" pitchFamily="18" charset="0"/>
                <a:cs typeface="Times New Roman" pitchFamily="18" charset="0"/>
              </a:rPr>
              <a:t>položkový rozpočet stavby vypracovaný v rozsahu odpovídajícímu požadavkům vyhlášky č. 230/2012 Sb. (č. 169/2016 od nabytí účinnosti</a:t>
            </a:r>
            <a:r>
              <a:rPr lang="cs-CZ" sz="1500" b="1" dirty="0" smtClean="0">
                <a:latin typeface="Times New Roman" pitchFamily="18" charset="0"/>
                <a:cs typeface="Times New Roman" pitchFamily="18" charset="0"/>
              </a:rPr>
              <a:t>)</a:t>
            </a:r>
            <a:r>
              <a:rPr lang="cs-CZ" sz="1500" dirty="0" smtClean="0">
                <a:latin typeface="Times New Roman" pitchFamily="18" charset="0"/>
                <a:cs typeface="Times New Roman" pitchFamily="18" charset="0"/>
              </a:rPr>
              <a:t>.</a:t>
            </a:r>
          </a:p>
          <a:p>
            <a:pPr lvl="0" algn="just"/>
            <a:endParaRPr lang="cs-CZ" sz="1500" dirty="0">
              <a:latin typeface="Times New Roman" pitchFamily="18" charset="0"/>
              <a:cs typeface="Times New Roman" pitchFamily="18" charset="0"/>
            </a:endParaRPr>
          </a:p>
          <a:p>
            <a:r>
              <a:rPr lang="cs-CZ" sz="1500" b="1" u="sng" dirty="0">
                <a:latin typeface="Times New Roman" pitchFamily="18" charset="0"/>
                <a:cs typeface="Times New Roman" pitchFamily="18" charset="0"/>
              </a:rPr>
              <a:t>Zadávací a výběrová řízení:</a:t>
            </a:r>
            <a:endParaRPr lang="cs-CZ" sz="1500" dirty="0">
              <a:latin typeface="Times New Roman" pitchFamily="18" charset="0"/>
              <a:cs typeface="Times New Roman" pitchFamily="18" charset="0"/>
            </a:endParaRPr>
          </a:p>
          <a:p>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(Od 22. 8. 2017 došlo ke změně v systému MS2014+. Informace a záložky o veřejných zakázkách pro zjednodušení jejich administrace byly přesunuty do samostatného modulu. Tento modul je pro všechny projekty zobrazen v levém navigačním menu v části "Informování o realizaci". Všechny nové záznamy veřejných zakázek, vykazování změn na zakázkách stávajících a jejich administrace nyní probíhá na nově vytvořených záložkách modulu „Veřejné zakázky</a:t>
            </a:r>
            <a:r>
              <a:rPr lang="cs-CZ" sz="1300" i="1" dirty="0" smtClean="0">
                <a:latin typeface="Times New Roman" pitchFamily="18" charset="0"/>
                <a:cs typeface="Times New Roman" pitchFamily="18" charset="0"/>
              </a:rPr>
              <a:t>“)</a:t>
            </a:r>
            <a:endParaRPr lang="cs-CZ" sz="1300" dirty="0">
              <a:latin typeface="Times New Roman" pitchFamily="18" charset="0"/>
              <a:cs typeface="Times New Roman" pitchFamily="18" charset="0"/>
            </a:endParaRPr>
          </a:p>
        </p:txBody>
      </p:sp>
    </p:spTree>
    <p:extLst>
      <p:ext uri="{BB962C8B-B14F-4D97-AF65-F5344CB8AC3E}">
        <p14:creationId xmlns:p14="http://schemas.microsoft.com/office/powerpoint/2010/main" val="327121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33082" y="382012"/>
            <a:ext cx="11725836" cy="6093976"/>
          </a:xfrm>
          <a:prstGeom prst="rect">
            <a:avLst/>
          </a:prstGeom>
        </p:spPr>
        <p:txBody>
          <a:bodyPr wrap="square" anchor="ctr">
            <a:spAutoFit/>
          </a:bodyPr>
          <a:lstStyle/>
          <a:p>
            <a:pPr algn="just"/>
            <a:r>
              <a:rPr lang="cs-CZ" sz="1500" b="1" dirty="0">
                <a:latin typeface="Times New Roman" pitchFamily="18" charset="0"/>
                <a:cs typeface="Times New Roman" pitchFamily="18" charset="0"/>
              </a:rPr>
              <a:t>Jako povinnou přílohu </a:t>
            </a:r>
            <a:r>
              <a:rPr lang="cs-CZ" sz="1500" b="1" dirty="0" smtClean="0">
                <a:latin typeface="Times New Roman" pitchFamily="18" charset="0"/>
                <a:cs typeface="Times New Roman" pitchFamily="18" charset="0"/>
              </a:rPr>
              <a:t>žádosti </a:t>
            </a:r>
            <a:r>
              <a:rPr lang="cs-CZ" sz="1500" i="1" dirty="0" smtClean="0">
                <a:latin typeface="Times New Roman" pitchFamily="18" charset="0"/>
                <a:cs typeface="Times New Roman" pitchFamily="18" charset="0"/>
              </a:rPr>
              <a:t>(„zadávací a vývěrová řízení“)</a:t>
            </a:r>
            <a:r>
              <a:rPr lang="cs-CZ" sz="1500" b="1" dirty="0" smtClean="0">
                <a:latin typeface="Times New Roman" pitchFamily="18" charset="0"/>
                <a:cs typeface="Times New Roman" pitchFamily="18" charset="0"/>
              </a:rPr>
              <a:t> </a:t>
            </a:r>
            <a:r>
              <a:rPr lang="cs-CZ" sz="1500" b="1" dirty="0">
                <a:latin typeface="Times New Roman" pitchFamily="18" charset="0"/>
                <a:cs typeface="Times New Roman" pitchFamily="18" charset="0"/>
              </a:rPr>
              <a:t>o podporu žadatel předkládá pouze uzavřenou smlouvu na plnění zakázky, kterou uplatňuje v projektu. Smlouvu včetně případných uzavřených dodatků přiloží prostřednictvím modulu „Veřejné zakázky“ k odpovídající zakázce</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u="sng" dirty="0">
                <a:latin typeface="Times New Roman" pitchFamily="18" charset="0"/>
                <a:cs typeface="Times New Roman" pitchFamily="18" charset="0"/>
              </a:rPr>
              <a:t>Principy sociálního podnikání:</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Na základě vyjednávání MPSV s platformou TESSEA vznikly tzv. </a:t>
            </a:r>
            <a:r>
              <a:rPr lang="cs-CZ" sz="1500" b="1" dirty="0">
                <a:latin typeface="Times New Roman" pitchFamily="18" charset="0"/>
                <a:cs typeface="Times New Roman" pitchFamily="18" charset="0"/>
              </a:rPr>
              <a:t>„Rozpoznávací znaky integračního sociálního podniku“</a:t>
            </a:r>
            <a:r>
              <a:rPr lang="cs-CZ" sz="1500" dirty="0">
                <a:latin typeface="Times New Roman" pitchFamily="18" charset="0"/>
                <a:cs typeface="Times New Roman" pitchFamily="18" charset="0"/>
              </a:rPr>
              <a:t>, které jsou pro příjemce závazné v plném rozsahu a budou sledovány v průběhu realizace a udržitelnosti projektu.</a:t>
            </a:r>
          </a:p>
          <a:p>
            <a:pPr algn="just"/>
            <a:r>
              <a:rPr lang="cs-CZ" sz="1500" dirty="0">
                <a:latin typeface="Times New Roman" pitchFamily="18" charset="0"/>
                <a:cs typeface="Times New Roman" pitchFamily="18" charset="0"/>
              </a:rPr>
              <a:t> </a:t>
            </a:r>
          </a:p>
          <a:p>
            <a:pPr algn="just"/>
            <a:r>
              <a:rPr lang="cs-CZ" sz="1500" b="1" dirty="0">
                <a:latin typeface="Times New Roman" pitchFamily="18" charset="0"/>
                <a:cs typeface="Times New Roman" pitchFamily="18" charset="0"/>
              </a:rPr>
              <a:t>Principy sociálního podnikání pro IROP:</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marL="285750" lvl="0" indent="-285750" algn="just">
              <a:buFont typeface="Wingdings" pitchFamily="2" charset="2"/>
              <a:buChar char="Ø"/>
            </a:pPr>
            <a:r>
              <a:rPr lang="cs-CZ" sz="1500" b="1" u="sng" dirty="0">
                <a:latin typeface="Times New Roman" pitchFamily="18" charset="0"/>
                <a:cs typeface="Times New Roman" pitchFamily="18" charset="0"/>
              </a:rPr>
              <a:t>Sociální prospěch</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endParaRPr lang="cs-CZ" sz="1500" dirty="0" smtClean="0">
              <a:latin typeface="Times New Roman" pitchFamily="18" charset="0"/>
              <a:cs typeface="Times New Roman" pitchFamily="18" charset="0"/>
            </a:endParaRPr>
          </a:p>
          <a:p>
            <a:pPr lvl="1"/>
            <a:r>
              <a:rPr lang="cs-CZ" sz="1500" u="sng" dirty="0" smtClean="0">
                <a:latin typeface="Times New Roman" pitchFamily="18" charset="0"/>
                <a:cs typeface="Times New Roman" pitchFamily="18" charset="0"/>
              </a:rPr>
              <a:t>Podmínky </a:t>
            </a:r>
            <a:r>
              <a:rPr lang="cs-CZ" sz="1500" u="sng" dirty="0">
                <a:latin typeface="Times New Roman" pitchFamily="18" charset="0"/>
                <a:cs typeface="Times New Roman" pitchFamily="18" charset="0"/>
              </a:rPr>
              <a:t>zaměstnávání a sociální začleňování osob z cílových skupin, definovaných v kapitole 3.3 těchto Pravidel:</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marL="742950" lvl="1" indent="-285750">
              <a:buFont typeface="Wingdings" pitchFamily="2" charset="2"/>
              <a:buChar char="ü"/>
            </a:pPr>
            <a:r>
              <a:rPr lang="cs-CZ" sz="1500" dirty="0">
                <a:latin typeface="Times New Roman" pitchFamily="18" charset="0"/>
                <a:cs typeface="Times New Roman" pitchFamily="18" charset="0"/>
              </a:rPr>
              <a:t>minimální podíl zaměstnanců z cílových skupin činí </a:t>
            </a:r>
            <a:r>
              <a:rPr lang="cs-CZ" sz="1500" b="1" dirty="0">
                <a:latin typeface="Times New Roman" pitchFamily="18" charset="0"/>
                <a:cs typeface="Times New Roman" pitchFamily="18" charset="0"/>
              </a:rPr>
              <a:t>30 % z celkového počtu zaměstnanců sociálního podniku</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se zaměstnancem z cílové skupiny musí být uzavřena pracovní smlouva nebo dohoda o pracovní činnosti (dále jen „DPČ“)</a:t>
            </a:r>
          </a:p>
          <a:p>
            <a:pPr marL="742950" lvl="1" indent="-285750">
              <a:buFont typeface="Wingdings" pitchFamily="2" charset="2"/>
              <a:buChar char="ü"/>
            </a:pPr>
            <a:r>
              <a:rPr lang="cs-CZ" sz="1500" dirty="0">
                <a:latin typeface="Times New Roman" pitchFamily="18" charset="0"/>
                <a:cs typeface="Times New Roman" pitchFamily="18" charset="0"/>
              </a:rPr>
              <a:t>minimální úvazek pro zaměstnance z cílových skupin je 0,4 vůči celému úvazku. </a:t>
            </a:r>
          </a:p>
          <a:p>
            <a:pPr algn="just"/>
            <a:r>
              <a:rPr lang="cs-CZ" sz="1500" dirty="0">
                <a:latin typeface="Times New Roman" pitchFamily="18" charset="0"/>
                <a:cs typeface="Times New Roman" pitchFamily="18" charset="0"/>
              </a:rPr>
              <a:t> </a:t>
            </a:r>
          </a:p>
          <a:p>
            <a:pPr lvl="1"/>
            <a:r>
              <a:rPr lang="cs-CZ" sz="1500" u="sng" dirty="0">
                <a:latin typeface="Times New Roman" pitchFamily="18" charset="0"/>
                <a:cs typeface="Times New Roman" pitchFamily="18" charset="0"/>
              </a:rPr>
              <a:t>Účast zaměstnanců na směřování podniku:</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lvl="1"/>
            <a:r>
              <a:rPr lang="cs-CZ" sz="1500" dirty="0">
                <a:latin typeface="Times New Roman" pitchFamily="18" charset="0"/>
                <a:cs typeface="Times New Roman" pitchFamily="18" charset="0"/>
              </a:rPr>
              <a:t>Zaměstnavatel informuje zaměstnance o chodu podniku, naplňování společensky prospěšných cílů. Jsou zapojeni do rozhodování, participují na něm, pokud mají zájem a jsou k participaci způsobilí vzhledem k míře a typu svého znevýhodnění. </a:t>
            </a:r>
          </a:p>
          <a:p>
            <a:pPr lvl="1"/>
            <a:r>
              <a:rPr lang="cs-CZ" sz="1500" dirty="0">
                <a:latin typeface="Times New Roman" pitchFamily="18" charset="0"/>
                <a:cs typeface="Times New Roman" pitchFamily="18" charset="0"/>
              </a:rPr>
              <a:t> </a:t>
            </a:r>
          </a:p>
          <a:p>
            <a:pPr lvl="1"/>
            <a:r>
              <a:rPr lang="cs-CZ" sz="1500" dirty="0">
                <a:latin typeface="Times New Roman" pitchFamily="18" charset="0"/>
                <a:cs typeface="Times New Roman" pitchFamily="18" charset="0"/>
              </a:rPr>
              <a:t>Žadatel popíše v Podnikatelském plánu, jak bude zaměstnance informovat a jakým způsobem budou zaměstnanci z cílových skupin zapojeni do rozhodování o směřování sociálního </a:t>
            </a:r>
            <a:r>
              <a:rPr lang="cs-CZ" sz="1500" dirty="0" smtClean="0">
                <a:latin typeface="Times New Roman" pitchFamily="18" charset="0"/>
                <a:cs typeface="Times New Roman" pitchFamily="18" charset="0"/>
              </a:rPr>
              <a:t>podniku</a:t>
            </a:r>
            <a:endParaRPr lang="cs-CZ" sz="1500" dirty="0">
              <a:latin typeface="Times New Roman" pitchFamily="18" charset="0"/>
              <a:cs typeface="Times New Roman" pitchFamily="18" charset="0"/>
            </a:endParaRPr>
          </a:p>
        </p:txBody>
      </p:sp>
    </p:spTree>
    <p:extLst>
      <p:ext uri="{BB962C8B-B14F-4D97-AF65-F5344CB8AC3E}">
        <p14:creationId xmlns:p14="http://schemas.microsoft.com/office/powerpoint/2010/main" val="569634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10671" y="151180"/>
            <a:ext cx="11770658" cy="6555641"/>
          </a:xfrm>
          <a:prstGeom prst="rect">
            <a:avLst/>
          </a:prstGeom>
        </p:spPr>
        <p:txBody>
          <a:bodyPr wrap="square" anchor="ctr">
            <a:spAutoFit/>
          </a:bodyPr>
          <a:lstStyle/>
          <a:p>
            <a:pPr lvl="1" algn="just"/>
            <a:r>
              <a:rPr lang="cs-CZ" sz="1500" u="sng" dirty="0" smtClean="0">
                <a:latin typeface="Times New Roman" pitchFamily="18" charset="0"/>
                <a:cs typeface="Times New Roman" pitchFamily="18" charset="0"/>
              </a:rPr>
              <a:t>Důraz na rozvoj pracovních kompetencí znevýhodněných zaměstnanců:</a:t>
            </a:r>
            <a:endParaRPr lang="cs-CZ" sz="1500" dirty="0" smtClean="0">
              <a:latin typeface="Times New Roman" pitchFamily="18" charset="0"/>
              <a:cs typeface="Times New Roman" pitchFamily="18" charset="0"/>
            </a:endParaRPr>
          </a:p>
          <a:p>
            <a:pPr algn="just"/>
            <a:r>
              <a:rPr lang="cs-CZ" sz="1500" dirty="0" smtClean="0">
                <a:latin typeface="Times New Roman" pitchFamily="18" charset="0"/>
                <a:cs typeface="Times New Roman" pitchFamily="18" charset="0"/>
              </a:rPr>
              <a:t> </a:t>
            </a:r>
          </a:p>
          <a:p>
            <a:pPr lvl="1" algn="just"/>
            <a:r>
              <a:rPr lang="cs-CZ" sz="1500" dirty="0" smtClean="0">
                <a:latin typeface="Times New Roman" pitchFamily="18" charset="0"/>
                <a:cs typeface="Times New Roman" pitchFamily="18" charset="0"/>
              </a:rPr>
              <a:t>Doporučujeme zaměstnavatelům poskytovat zaměstnancům z cílových skupin vzdělávání, zohledňující jejich individuální možnosti. Pokud zaměstnavatel hodlá plnit tento doporučený princip, popíše v Podnikatelském plánu témata, rozsah a účastníky vzdělávání.</a:t>
            </a:r>
          </a:p>
          <a:p>
            <a:pPr algn="just"/>
            <a:r>
              <a:rPr lang="cs-CZ" sz="1500" dirty="0">
                <a:latin typeface="Times New Roman" pitchFamily="18" charset="0"/>
                <a:cs typeface="Times New Roman" pitchFamily="18" charset="0"/>
              </a:rPr>
              <a:t> </a:t>
            </a:r>
          </a:p>
          <a:p>
            <a:pPr marL="285750" lvl="0" indent="-285750" algn="just">
              <a:buFont typeface="Wingdings" pitchFamily="2" charset="2"/>
              <a:buChar char="Ø"/>
            </a:pPr>
            <a:r>
              <a:rPr lang="cs-CZ" sz="1500" b="1" u="sng" dirty="0">
                <a:latin typeface="Times New Roman" pitchFamily="18" charset="0"/>
                <a:cs typeface="Times New Roman" pitchFamily="18" charset="0"/>
              </a:rPr>
              <a:t>Ekonomický prospěch</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lvl="1" algn="just"/>
            <a:r>
              <a:rPr lang="cs-CZ" sz="1500" u="sng" dirty="0" smtClean="0">
                <a:latin typeface="Times New Roman" pitchFamily="18" charset="0"/>
                <a:cs typeface="Times New Roman" pitchFamily="18" charset="0"/>
              </a:rPr>
              <a:t>Zisk </a:t>
            </a:r>
            <a:r>
              <a:rPr lang="cs-CZ" sz="1500" u="sng" dirty="0">
                <a:latin typeface="Times New Roman" pitchFamily="18" charset="0"/>
                <a:cs typeface="Times New Roman" pitchFamily="18" charset="0"/>
              </a:rPr>
              <a:t>je využíván přednostně pro rozvoj sociálního podniku:</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lvl="1" algn="just"/>
            <a:r>
              <a:rPr lang="cs-CZ" sz="1500" dirty="0">
                <a:latin typeface="Times New Roman" pitchFamily="18" charset="0"/>
                <a:cs typeface="Times New Roman" pitchFamily="18" charset="0"/>
              </a:rPr>
              <a:t>Více než 50 % zisku je reinvestováno do rozvoje sociálního podniku. Žadatel popíše využití zisku (po zdanění) v Podnikatelském plánu. </a:t>
            </a:r>
          </a:p>
          <a:p>
            <a:pPr algn="just"/>
            <a:r>
              <a:rPr lang="cs-CZ" sz="1500" dirty="0">
                <a:latin typeface="Times New Roman" pitchFamily="18" charset="0"/>
                <a:cs typeface="Times New Roman" pitchFamily="18" charset="0"/>
              </a:rPr>
              <a:t> </a:t>
            </a:r>
          </a:p>
          <a:p>
            <a:pPr lvl="1" algn="just"/>
            <a:r>
              <a:rPr lang="cs-CZ" sz="1500" u="sng" dirty="0">
                <a:latin typeface="Times New Roman" pitchFamily="18" charset="0"/>
                <a:cs typeface="Times New Roman" pitchFamily="18" charset="0"/>
              </a:rPr>
              <a:t>Nezávislost v manažerském rozhodování a řízení na externích zakladatelích nebo zřizovatelích</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lvl="1" algn="just"/>
            <a:r>
              <a:rPr lang="cs-CZ" sz="1500" dirty="0">
                <a:latin typeface="Times New Roman" pitchFamily="18" charset="0"/>
                <a:cs typeface="Times New Roman" pitchFamily="18" charset="0"/>
              </a:rPr>
              <a:t>Nezávislostí se míní autonomie v manažerském rozhodování a řízení. Pokud externí vlastník či zřizovatel neexistuje, je podmínka naplněna automaticky.</a:t>
            </a:r>
          </a:p>
          <a:p>
            <a:pPr algn="just"/>
            <a:r>
              <a:rPr lang="cs-CZ" sz="1500" dirty="0">
                <a:latin typeface="Times New Roman" pitchFamily="18" charset="0"/>
                <a:cs typeface="Times New Roman" pitchFamily="18" charset="0"/>
              </a:rPr>
              <a:t> </a:t>
            </a:r>
          </a:p>
          <a:p>
            <a:pPr lvl="1" algn="just"/>
            <a:r>
              <a:rPr lang="cs-CZ" sz="1500" u="sng" dirty="0">
                <a:latin typeface="Times New Roman" pitchFamily="18" charset="0"/>
                <a:cs typeface="Times New Roman" pitchFamily="18" charset="0"/>
              </a:rPr>
              <a:t>Výnosy sociálního podniku tvoří minimálně z 30 % tržby z prodeje vlastních výrobků nebo z poskytování vlastních </a:t>
            </a:r>
            <a:r>
              <a:rPr lang="cs-CZ" sz="1500" u="sng" dirty="0" smtClean="0">
                <a:latin typeface="Times New Roman" pitchFamily="18" charset="0"/>
                <a:cs typeface="Times New Roman" pitchFamily="18" charset="0"/>
              </a:rPr>
              <a:t>služeb</a:t>
            </a:r>
            <a:endParaRPr lang="cs-CZ" sz="1500" dirty="0">
              <a:latin typeface="Times New Roman" pitchFamily="18" charset="0"/>
              <a:cs typeface="Times New Roman" pitchFamily="18" charset="0"/>
            </a:endParaRPr>
          </a:p>
          <a:p>
            <a:pPr lvl="1" algn="just"/>
            <a:endParaRPr lang="cs-CZ" sz="1500" u="sng" dirty="0">
              <a:latin typeface="Times New Roman" pitchFamily="18" charset="0"/>
              <a:cs typeface="Times New Roman" pitchFamily="18" charset="0"/>
            </a:endParaRPr>
          </a:p>
          <a:p>
            <a:pPr marL="285750" lvl="0" indent="-285750">
              <a:buFont typeface="Wingdings" pitchFamily="2" charset="2"/>
              <a:buChar char="Ø"/>
            </a:pPr>
            <a:r>
              <a:rPr lang="cs-CZ" sz="1500" b="1" u="sng" dirty="0" err="1">
                <a:latin typeface="Times New Roman" pitchFamily="18" charset="0"/>
                <a:cs typeface="Times New Roman" pitchFamily="18" charset="0"/>
              </a:rPr>
              <a:t>Enviromentální</a:t>
            </a:r>
            <a:r>
              <a:rPr lang="cs-CZ" sz="1500" b="1" u="sng" dirty="0">
                <a:latin typeface="Times New Roman" pitchFamily="18" charset="0"/>
                <a:cs typeface="Times New Roman" pitchFamily="18" charset="0"/>
              </a:rPr>
              <a:t> prospěch</a:t>
            </a:r>
            <a:endParaRPr lang="cs-CZ" sz="1500" dirty="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lvl="1"/>
            <a:r>
              <a:rPr lang="cs-CZ" sz="1500" dirty="0">
                <a:latin typeface="Times New Roman" pitchFamily="18" charset="0"/>
                <a:cs typeface="Times New Roman" pitchFamily="18" charset="0"/>
              </a:rPr>
              <a:t>Zohledňování environmentálních aspektů výroby a spotřeby. Podnik má formulované zásady podnikání šetrného k životnímu prostředí, např. využití recyklovaných tonerů, papírů, </a:t>
            </a:r>
            <a:r>
              <a:rPr lang="cs-CZ" sz="1500" dirty="0" err="1">
                <a:latin typeface="Times New Roman" pitchFamily="18" charset="0"/>
                <a:cs typeface="Times New Roman" pitchFamily="18" charset="0"/>
              </a:rPr>
              <a:t>eko</a:t>
            </a:r>
            <a:r>
              <a:rPr lang="cs-CZ" sz="1500" dirty="0">
                <a:latin typeface="Times New Roman" pitchFamily="18" charset="0"/>
                <a:cs typeface="Times New Roman" pitchFamily="18" charset="0"/>
              </a:rPr>
              <a:t> automobilů, čističek vody či vzduchu, recyklovatelných obalů, energeticky nenáročných budov a přístrojů, ekologicky šetrných výrobků</a:t>
            </a:r>
            <a:r>
              <a:rPr lang="cs-CZ" sz="1500" dirty="0" smtClean="0">
                <a:latin typeface="Times New Roman" pitchFamily="18" charset="0"/>
                <a:cs typeface="Times New Roman" pitchFamily="18" charset="0"/>
              </a:rPr>
              <a:t>.</a:t>
            </a:r>
          </a:p>
          <a:p>
            <a:pPr lvl="1"/>
            <a:endParaRPr lang="cs-CZ" sz="1500" dirty="0">
              <a:latin typeface="Times New Roman" pitchFamily="18" charset="0"/>
              <a:cs typeface="Times New Roman" pitchFamily="18" charset="0"/>
            </a:endParaRPr>
          </a:p>
          <a:p>
            <a:pPr marL="285750" lvl="0" indent="-285750">
              <a:buFont typeface="Wingdings" pitchFamily="2" charset="2"/>
              <a:buChar char="Ø"/>
            </a:pPr>
            <a:r>
              <a:rPr lang="cs-CZ" sz="1500" b="1" u="sng" dirty="0">
                <a:latin typeface="Times New Roman" pitchFamily="18" charset="0"/>
                <a:cs typeface="Times New Roman" pitchFamily="18" charset="0"/>
              </a:rPr>
              <a:t>Místní prospěch</a:t>
            </a:r>
            <a:endParaRPr lang="cs-CZ" sz="1500" dirty="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lvl="1"/>
            <a:r>
              <a:rPr lang="cs-CZ" sz="1500" u="sng" dirty="0">
                <a:latin typeface="Times New Roman" pitchFamily="18" charset="0"/>
                <a:cs typeface="Times New Roman" pitchFamily="18" charset="0"/>
              </a:rPr>
              <a:t>Přednostní uspokojování potřeb místní komunity a místní </a:t>
            </a:r>
            <a:r>
              <a:rPr lang="cs-CZ" sz="1500" u="sng" dirty="0" smtClean="0">
                <a:latin typeface="Times New Roman" pitchFamily="18" charset="0"/>
                <a:cs typeface="Times New Roman" pitchFamily="18" charset="0"/>
              </a:rPr>
              <a:t>poptávky</a:t>
            </a:r>
            <a:endParaRPr lang="cs-CZ" sz="1500" dirty="0">
              <a:latin typeface="Times New Roman" pitchFamily="18" charset="0"/>
              <a:cs typeface="Times New Roman" pitchFamily="18" charset="0"/>
            </a:endParaRPr>
          </a:p>
        </p:txBody>
      </p:sp>
    </p:spTree>
    <p:extLst>
      <p:ext uri="{BB962C8B-B14F-4D97-AF65-F5344CB8AC3E}">
        <p14:creationId xmlns:p14="http://schemas.microsoft.com/office/powerpoint/2010/main" val="345232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19636" y="258902"/>
            <a:ext cx="11752729" cy="6340197"/>
          </a:xfrm>
          <a:prstGeom prst="rect">
            <a:avLst/>
          </a:prstGeom>
        </p:spPr>
        <p:txBody>
          <a:bodyPr wrap="square" anchor="ctr">
            <a:spAutoFit/>
          </a:bodyPr>
          <a:lstStyle/>
          <a:p>
            <a:r>
              <a:rPr lang="cs-CZ" sz="1500" dirty="0">
                <a:latin typeface="Times New Roman" pitchFamily="18" charset="0"/>
                <a:cs typeface="Times New Roman" pitchFamily="18" charset="0"/>
              </a:rPr>
              <a:t> </a:t>
            </a:r>
          </a:p>
          <a:p>
            <a:pPr lvl="1"/>
            <a:r>
              <a:rPr lang="cs-CZ" sz="1500" dirty="0">
                <a:latin typeface="Times New Roman" pitchFamily="18" charset="0"/>
                <a:cs typeface="Times New Roman" pitchFamily="18" charset="0"/>
              </a:rPr>
              <a:t>Podnik se ve své činnosti orientuje na místní potřeby, odběratelé jsou ze stejného nebo sousedního kraje. Nabídka zboží a služeb vychází vstříc místním potřebám.</a:t>
            </a:r>
          </a:p>
          <a:p>
            <a:r>
              <a:rPr lang="cs-CZ" sz="1500" dirty="0">
                <a:latin typeface="Times New Roman" pitchFamily="18" charset="0"/>
                <a:cs typeface="Times New Roman" pitchFamily="18" charset="0"/>
              </a:rPr>
              <a:t> </a:t>
            </a:r>
          </a:p>
          <a:p>
            <a:pPr lvl="1"/>
            <a:r>
              <a:rPr lang="cs-CZ" sz="1500" u="sng" dirty="0" smtClean="0">
                <a:latin typeface="Times New Roman" pitchFamily="18" charset="0"/>
                <a:cs typeface="Times New Roman" pitchFamily="18" charset="0"/>
              </a:rPr>
              <a:t>Využívání </a:t>
            </a:r>
            <a:r>
              <a:rPr lang="cs-CZ" sz="1500" u="sng" dirty="0">
                <a:latin typeface="Times New Roman" pitchFamily="18" charset="0"/>
                <a:cs typeface="Times New Roman" pitchFamily="18" charset="0"/>
              </a:rPr>
              <a:t>přednostně místních zdrojů</a:t>
            </a:r>
            <a:endParaRPr lang="cs-CZ" sz="1500" dirty="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lvl="1"/>
            <a:r>
              <a:rPr lang="cs-CZ" sz="1500" dirty="0">
                <a:latin typeface="Times New Roman" pitchFamily="18" charset="0"/>
                <a:cs typeface="Times New Roman" pitchFamily="18" charset="0"/>
              </a:rPr>
              <a:t>Podnik přednostně zaměstnává místní obyvatele nebo nakupuje od místních dodavatelů.</a:t>
            </a:r>
          </a:p>
          <a:p>
            <a:r>
              <a:rPr lang="cs-CZ" sz="1500" b="1" i="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ctr"/>
            <a:r>
              <a:rPr lang="cs-CZ" sz="1300" b="1" i="1" dirty="0">
                <a:solidFill>
                  <a:srgbClr val="FF0000"/>
                </a:solidFill>
                <a:latin typeface="Times New Roman" pitchFamily="18" charset="0"/>
                <a:cs typeface="Times New Roman" pitchFamily="18" charset="0"/>
              </a:rPr>
              <a:t>UPOZORNĚNÍ:</a:t>
            </a:r>
            <a:endParaRPr lang="cs-CZ" sz="1300" dirty="0">
              <a:solidFill>
                <a:srgbClr val="FF0000"/>
              </a:solidFill>
              <a:latin typeface="Times New Roman" pitchFamily="18" charset="0"/>
              <a:cs typeface="Times New Roman" pitchFamily="18" charset="0"/>
            </a:endParaRPr>
          </a:p>
          <a:p>
            <a:pPr algn="ctr"/>
            <a:r>
              <a:rPr lang="cs-CZ" sz="1300" i="1" dirty="0" smtClean="0">
                <a:latin typeface="Times New Roman" pitchFamily="18" charset="0"/>
                <a:cs typeface="Times New Roman" pitchFamily="18" charset="0"/>
              </a:rPr>
              <a:t>Principy </a:t>
            </a:r>
            <a:r>
              <a:rPr lang="cs-CZ" sz="1300" i="1" dirty="0">
                <a:latin typeface="Times New Roman" pitchFamily="18" charset="0"/>
                <a:cs typeface="Times New Roman" pitchFamily="18" charset="0"/>
              </a:rPr>
              <a:t>sociálního podnikání jsou pro příjemce závazné a budou sledovány v průběhu realizace a udržitelnosti projektu. </a:t>
            </a:r>
            <a:r>
              <a:rPr lang="cs-CZ" sz="1300" b="1" i="1" dirty="0">
                <a:latin typeface="Times New Roman" pitchFamily="18" charset="0"/>
                <a:cs typeface="Times New Roman" pitchFamily="18" charset="0"/>
              </a:rPr>
              <a:t>Žadatel popíše naplňování a dodržování principů sociálního podniku v Podnikatelském plánu (viz příloha č. 4 těchto Pravidel</a:t>
            </a:r>
            <a:r>
              <a:rPr lang="cs-CZ" sz="1300" i="1" dirty="0">
                <a:latin typeface="Times New Roman" pitchFamily="18" charset="0"/>
                <a:cs typeface="Times New Roman" pitchFamily="18" charset="0"/>
              </a:rPr>
              <a:t>).</a:t>
            </a:r>
            <a:endParaRPr lang="cs-CZ" sz="1300" dirty="0">
              <a:latin typeface="Times New Roman" pitchFamily="18" charset="0"/>
              <a:cs typeface="Times New Roman" pitchFamily="18" charset="0"/>
            </a:endParaRPr>
          </a:p>
          <a:p>
            <a:pPr algn="ctr"/>
            <a:r>
              <a:rPr lang="cs-CZ" sz="1300" i="1" dirty="0" smtClean="0">
                <a:latin typeface="Times New Roman" pitchFamily="18" charset="0"/>
                <a:cs typeface="Times New Roman" pitchFamily="18" charset="0"/>
              </a:rPr>
              <a:t>Naplňování </a:t>
            </a:r>
            <a:r>
              <a:rPr lang="cs-CZ" sz="1300" i="1" dirty="0">
                <a:latin typeface="Times New Roman" pitchFamily="18" charset="0"/>
                <a:cs typeface="Times New Roman" pitchFamily="18" charset="0"/>
              </a:rPr>
              <a:t>principů </a:t>
            </a:r>
            <a:r>
              <a:rPr lang="cs-CZ" sz="1300" b="1" i="1" dirty="0">
                <a:latin typeface="Times New Roman" pitchFamily="18" charset="0"/>
                <a:cs typeface="Times New Roman" pitchFamily="18" charset="0"/>
              </a:rPr>
              <a:t>sociálního podnikání příjemce </a:t>
            </a:r>
            <a:r>
              <a:rPr lang="cs-CZ" sz="1300" i="1" dirty="0">
                <a:latin typeface="Times New Roman" pitchFamily="18" charset="0"/>
                <a:cs typeface="Times New Roman" pitchFamily="18" charset="0"/>
              </a:rPr>
              <a:t>prokazuje ve Zprávách o udržitelnosti (viz kap. 6 těchto Pravidel). K principům sociálního podnikání se žadatel přihlašuje za celou společnost/právnickou osobu. </a:t>
            </a:r>
            <a:r>
              <a:rPr lang="cs-CZ" sz="1300" b="1" i="1" dirty="0">
                <a:latin typeface="Times New Roman" pitchFamily="18" charset="0"/>
                <a:cs typeface="Times New Roman" pitchFamily="18" charset="0"/>
              </a:rPr>
              <a:t>Změny zakládacích dokumentů musí být doloženy formou veřejné listiny, příjemce kromě OSVČ je doloží nejpozději se závěrečnou zprávou o realizaci</a:t>
            </a:r>
            <a:r>
              <a:rPr lang="cs-CZ" sz="1300" b="1" i="1" dirty="0" smtClean="0">
                <a:latin typeface="Times New Roman" pitchFamily="18" charset="0"/>
                <a:cs typeface="Times New Roman" pitchFamily="18" charset="0"/>
              </a:rPr>
              <a:t>.</a:t>
            </a:r>
          </a:p>
          <a:p>
            <a:pPr algn="just"/>
            <a:endParaRPr lang="cs-CZ" sz="1500" b="1" i="1" dirty="0">
              <a:latin typeface="Times New Roman" pitchFamily="18" charset="0"/>
              <a:cs typeface="Times New Roman" pitchFamily="18" charset="0"/>
            </a:endParaRPr>
          </a:p>
          <a:p>
            <a:pPr algn="just"/>
            <a:r>
              <a:rPr lang="cs-CZ" sz="1500" b="1" u="sng" dirty="0">
                <a:latin typeface="Times New Roman" pitchFamily="18" charset="0"/>
                <a:cs typeface="Times New Roman" pitchFamily="18" charset="0"/>
              </a:rPr>
              <a:t>Cílové skupiny:</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marL="285750" lvl="0" indent="-285750" algn="just">
              <a:buFont typeface="Wingdings" pitchFamily="2" charset="2"/>
              <a:buChar char="Ø"/>
            </a:pPr>
            <a:r>
              <a:rPr lang="cs-CZ" sz="1500" dirty="0">
                <a:latin typeface="Times New Roman" pitchFamily="18" charset="0"/>
                <a:cs typeface="Times New Roman" pitchFamily="18" charset="0"/>
              </a:rPr>
              <a:t>Uchazeči o zaměstnání evidovaní na Úřadu práce ČR déle než 1 rok</a:t>
            </a:r>
          </a:p>
          <a:p>
            <a:pPr marL="285750" lvl="0" indent="-285750" algn="just">
              <a:buFont typeface="Wingdings" pitchFamily="2" charset="2"/>
              <a:buChar char="Ø"/>
            </a:pPr>
            <a:r>
              <a:rPr lang="cs-CZ" sz="1500" dirty="0">
                <a:latin typeface="Times New Roman" pitchFamily="18" charset="0"/>
                <a:cs typeface="Times New Roman" pitchFamily="18" charset="0"/>
              </a:rPr>
              <a:t>Uchazeči o zaměstnání, kteří mají opakovaně problém s uplatněním na trhu práce, jejichž doba evidence na Úřadu práce ČR dosáhla v posledních dvou letech v součtu délky minimálně 12 měsíců.</a:t>
            </a:r>
          </a:p>
          <a:p>
            <a:pPr marL="285750" lvl="0" indent="-285750" algn="just">
              <a:buFont typeface="Wingdings" pitchFamily="2" charset="2"/>
              <a:buChar char="Ø"/>
            </a:pPr>
            <a:r>
              <a:rPr lang="cs-CZ" sz="1500" dirty="0">
                <a:latin typeface="Times New Roman" pitchFamily="18" charset="0"/>
                <a:cs typeface="Times New Roman" pitchFamily="18" charset="0"/>
              </a:rPr>
              <a:t>Osoby, které opustily výkon trestu do 12 měsíců od ukončení výkonu trestu, a osoby vykonávající trest odnětí svobody formou domácího vězení</a:t>
            </a:r>
          </a:p>
          <a:p>
            <a:pPr marL="285750" lvl="0" indent="-285750" algn="just">
              <a:buFont typeface="Wingdings" pitchFamily="2" charset="2"/>
              <a:buChar char="Ø"/>
            </a:pPr>
            <a:r>
              <a:rPr lang="cs-CZ" sz="1500" dirty="0">
                <a:latin typeface="Times New Roman" pitchFamily="18" charset="0"/>
                <a:cs typeface="Times New Roman" pitchFamily="18" charset="0"/>
              </a:rPr>
              <a:t>Osoby, které opustily zařízení pro výkon ústavní nebo ochranné výchovy do 12 měsíců od opuštění zařízení</a:t>
            </a:r>
          </a:p>
          <a:p>
            <a:pPr marL="285750" lvl="0" indent="-285750" algn="just">
              <a:buFont typeface="Wingdings" pitchFamily="2" charset="2"/>
              <a:buChar char="Ø"/>
            </a:pPr>
            <a:r>
              <a:rPr lang="cs-CZ" sz="1500" dirty="0">
                <a:latin typeface="Times New Roman" pitchFamily="18" charset="0"/>
                <a:cs typeface="Times New Roman" pitchFamily="18" charset="0"/>
              </a:rPr>
              <a:t>Osoby se zdravotním postižením podle § 67 zákona č. 435/2004 Sb., o zaměstnanosti, ve znění pozdějších předpisů, jedná se o: </a:t>
            </a:r>
          </a:p>
          <a:p>
            <a:pPr marL="742950" lvl="1" indent="-285750" algn="just">
              <a:buFont typeface="Wingdings" pitchFamily="2" charset="2"/>
              <a:buChar char="ü"/>
            </a:pPr>
            <a:r>
              <a:rPr lang="cs-CZ" sz="1500" dirty="0">
                <a:latin typeface="Times New Roman" pitchFamily="18" charset="0"/>
                <a:cs typeface="Times New Roman" pitchFamily="18" charset="0"/>
              </a:rPr>
              <a:t>osoby invalidní ve třetím stupni (osoby s těžším zdravotním postižením) – dříve osoby plně invalidní</a:t>
            </a:r>
          </a:p>
          <a:p>
            <a:pPr marL="742950" lvl="1" indent="-285750" algn="just">
              <a:buFont typeface="Wingdings" pitchFamily="2" charset="2"/>
              <a:buChar char="ü"/>
            </a:pPr>
            <a:r>
              <a:rPr lang="cs-CZ" sz="1500" dirty="0">
                <a:latin typeface="Times New Roman" pitchFamily="18" charset="0"/>
                <a:cs typeface="Times New Roman" pitchFamily="18" charset="0"/>
              </a:rPr>
              <a:t>osoby invalidní v prvním a druhém stupni – dříve osoby částečně invalidní</a:t>
            </a:r>
          </a:p>
          <a:p>
            <a:pPr marL="742950" lvl="1" indent="-285750" algn="just">
              <a:buFont typeface="Wingdings" pitchFamily="2" charset="2"/>
              <a:buChar char="ü"/>
            </a:pPr>
            <a:r>
              <a:rPr lang="cs-CZ" sz="1500" dirty="0">
                <a:latin typeface="Times New Roman" pitchFamily="18" charset="0"/>
                <a:cs typeface="Times New Roman" pitchFamily="18" charset="0"/>
              </a:rPr>
              <a:t>osoby zdravotně znevýhodněné</a:t>
            </a:r>
          </a:p>
          <a:p>
            <a:pPr marL="285750" lvl="0" indent="-285750" algn="just">
              <a:buFont typeface="Wingdings" pitchFamily="2" charset="2"/>
              <a:buChar char="Ø"/>
            </a:pPr>
            <a:r>
              <a:rPr lang="cs-CZ" sz="1500" dirty="0">
                <a:latin typeface="Times New Roman" pitchFamily="18" charset="0"/>
                <a:cs typeface="Times New Roman" pitchFamily="18" charset="0"/>
              </a:rPr>
              <a:t>Azylanti do 12 měsíců od získání azylu, kteří jsou současně uchazeči o zaměstnání evidovanými na Úřadu práce ČR</a:t>
            </a:r>
          </a:p>
          <a:p>
            <a:endParaRPr lang="cs-CZ" sz="1300" dirty="0">
              <a:latin typeface="Times New Roman" pitchFamily="18" charset="0"/>
              <a:cs typeface="Times New Roman" pitchFamily="18" charset="0"/>
            </a:endParaRPr>
          </a:p>
        </p:txBody>
      </p:sp>
    </p:spTree>
    <p:extLst>
      <p:ext uri="{BB962C8B-B14F-4D97-AF65-F5344CB8AC3E}">
        <p14:creationId xmlns:p14="http://schemas.microsoft.com/office/powerpoint/2010/main" val="3177252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47918" y="382012"/>
            <a:ext cx="11896165" cy="6093976"/>
          </a:xfrm>
          <a:prstGeom prst="rect">
            <a:avLst/>
          </a:prstGeom>
        </p:spPr>
        <p:txBody>
          <a:bodyPr wrap="square" anchor="ctr">
            <a:spAutoFit/>
          </a:bodyPr>
          <a:lstStyle/>
          <a:p>
            <a:r>
              <a:rPr lang="cs-CZ" sz="1500" b="1" u="sng" dirty="0">
                <a:latin typeface="Times New Roman" pitchFamily="18" charset="0"/>
                <a:cs typeface="Times New Roman" pitchFamily="18" charset="0"/>
              </a:rPr>
              <a:t>Způsobilé výdaje na aktivity projektu:</a:t>
            </a:r>
            <a:endParaRPr lang="cs-CZ" sz="1500" dirty="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marL="285750" lvl="0" indent="-285750">
              <a:buFont typeface="Wingdings" pitchFamily="2" charset="2"/>
              <a:buChar char="Ø"/>
            </a:pPr>
            <a:r>
              <a:rPr lang="cs-CZ" sz="1500" b="1" dirty="0">
                <a:latin typeface="Times New Roman" pitchFamily="18" charset="0"/>
                <a:cs typeface="Times New Roman" pitchFamily="18" charset="0"/>
              </a:rPr>
              <a:t>Stavby a stavební práce</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výstavba nových objektů,</a:t>
            </a:r>
          </a:p>
          <a:p>
            <a:pPr marL="742950" lvl="1" indent="-285750">
              <a:buFont typeface="Wingdings" pitchFamily="2" charset="2"/>
              <a:buChar char="ü"/>
            </a:pPr>
            <a:r>
              <a:rPr lang="cs-CZ" sz="1500" dirty="0">
                <a:latin typeface="Times New Roman" pitchFamily="18" charset="0"/>
                <a:cs typeface="Times New Roman" pitchFamily="18" charset="0"/>
              </a:rPr>
              <a:t>stavební úpravy a rekonstrukce stávající stavby (nástavba, přístavba, apod.)</a:t>
            </a:r>
          </a:p>
          <a:p>
            <a:r>
              <a:rPr lang="cs-CZ" sz="1500" dirty="0">
                <a:latin typeface="Times New Roman" pitchFamily="18" charset="0"/>
                <a:cs typeface="Times New Roman" pitchFamily="18" charset="0"/>
              </a:rPr>
              <a:t> </a:t>
            </a:r>
          </a:p>
          <a:p>
            <a:pPr marL="285750" lvl="0" indent="-285750">
              <a:buFont typeface="Wingdings" pitchFamily="2" charset="2"/>
              <a:buChar char="Ø"/>
            </a:pPr>
            <a:r>
              <a:rPr lang="cs-CZ" sz="1500" b="1" dirty="0">
                <a:latin typeface="Times New Roman" pitchFamily="18" charset="0"/>
                <a:cs typeface="Times New Roman" pitchFamily="18" charset="0"/>
              </a:rPr>
              <a:t>Nákup pozemků a staveb</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nákup pozemku (celého, nebo jeho části) určeného pro výstavbu sociálního podniku, </a:t>
            </a:r>
            <a:r>
              <a:rPr lang="cs-CZ" sz="1500" b="1" dirty="0">
                <a:latin typeface="Times New Roman" pitchFamily="18" charset="0"/>
                <a:cs typeface="Times New Roman" pitchFamily="18" charset="0"/>
              </a:rPr>
              <a:t>cena pozemku nesmí přesáhnout 10 % celkových způsobilých výdajů</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nákup stavby (celé nebo její části) pro vybudování sociálního podniku</a:t>
            </a:r>
          </a:p>
          <a:p>
            <a:r>
              <a:rPr lang="cs-CZ" sz="1500" dirty="0">
                <a:latin typeface="Times New Roman" pitchFamily="18" charset="0"/>
                <a:cs typeface="Times New Roman" pitchFamily="18" charset="0"/>
              </a:rPr>
              <a:t> </a:t>
            </a:r>
          </a:p>
          <a:p>
            <a:pPr algn="ctr"/>
            <a:r>
              <a:rPr lang="cs-CZ" sz="1300" i="1" dirty="0">
                <a:latin typeface="Times New Roman" pitchFamily="18" charset="0"/>
                <a:cs typeface="Times New Roman" pitchFamily="18" charset="0"/>
              </a:rPr>
              <a:t>Cena nemovitosti musí být určena znaleckým posudkem (</a:t>
            </a:r>
            <a:r>
              <a:rPr lang="cs-CZ" sz="1300" b="1" i="1" dirty="0">
                <a:latin typeface="Times New Roman" pitchFamily="18" charset="0"/>
                <a:cs typeface="Times New Roman" pitchFamily="18" charset="0"/>
              </a:rPr>
              <a:t>nesmí být starší než 6 měsíců před pořízením nemovitosti</a:t>
            </a:r>
            <a:r>
              <a:rPr lang="cs-CZ" sz="1300" i="1" dirty="0">
                <a:latin typeface="Times New Roman" pitchFamily="18" charset="0"/>
                <a:cs typeface="Times New Roman" pitchFamily="18" charset="0"/>
              </a:rPr>
              <a:t>).</a:t>
            </a:r>
            <a:endParaRPr lang="cs-CZ" sz="1300" dirty="0">
              <a:latin typeface="Times New Roman" pitchFamily="18" charset="0"/>
              <a:cs typeface="Times New Roman" pitchFamily="18" charset="0"/>
            </a:endParaRPr>
          </a:p>
          <a:p>
            <a:r>
              <a:rPr lang="cs-CZ" sz="1500" i="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marL="285750" lvl="0" indent="-285750">
              <a:buFont typeface="Wingdings" pitchFamily="2" charset="2"/>
              <a:buChar char="Ø"/>
            </a:pPr>
            <a:r>
              <a:rPr lang="cs-CZ" sz="1500" b="1" dirty="0">
                <a:latin typeface="Times New Roman" pitchFamily="18" charset="0"/>
                <a:cs typeface="Times New Roman" pitchFamily="18" charset="0"/>
              </a:rPr>
              <a:t>Nákup služeb</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výdaje na vypracování Podnikatelského plánu (max. 20 000 Kč včetně DPH)</a:t>
            </a:r>
          </a:p>
          <a:p>
            <a:pPr marL="742950" lvl="1" indent="-285750">
              <a:buFont typeface="Wingdings" pitchFamily="2" charset="2"/>
              <a:buChar char="ü"/>
            </a:pPr>
            <a:r>
              <a:rPr lang="cs-CZ" sz="1500" dirty="0">
                <a:latin typeface="Times New Roman" pitchFamily="18" charset="0"/>
                <a:cs typeface="Times New Roman" pitchFamily="18" charset="0"/>
              </a:rPr>
              <a:t>výdaje na projektovou dokumentaci pro vydání stavebního povolení, pro ohlášení stavby nebo pro provádění stavby</a:t>
            </a:r>
          </a:p>
          <a:p>
            <a:pPr marL="742950" lvl="1" indent="-285750">
              <a:buFont typeface="Wingdings" pitchFamily="2" charset="2"/>
              <a:buChar char="ü"/>
            </a:pPr>
            <a:r>
              <a:rPr lang="cs-CZ" sz="1500" dirty="0">
                <a:latin typeface="Times New Roman" pitchFamily="18" charset="0"/>
                <a:cs typeface="Times New Roman" pitchFamily="18" charset="0"/>
              </a:rPr>
              <a:t>povinná publicita (viz kap. 13 Obecných pravidel)</a:t>
            </a:r>
          </a:p>
          <a:p>
            <a:pPr marL="742950" lvl="1" indent="-285750">
              <a:buFont typeface="Wingdings" pitchFamily="2" charset="2"/>
              <a:buChar char="ü"/>
            </a:pPr>
            <a:r>
              <a:rPr lang="cs-CZ" sz="1500" dirty="0">
                <a:latin typeface="Times New Roman" pitchFamily="18" charset="0"/>
                <a:cs typeface="Times New Roman" pitchFamily="18" charset="0"/>
              </a:rPr>
              <a:t>autorský dozor, technický dozor investora, BOZP</a:t>
            </a:r>
          </a:p>
          <a:p>
            <a:pPr marL="742950" lvl="1" indent="-285750">
              <a:buFont typeface="Wingdings" pitchFamily="2" charset="2"/>
              <a:buChar char="ü"/>
            </a:pPr>
            <a:r>
              <a:rPr lang="cs-CZ" sz="1500" dirty="0">
                <a:latin typeface="Times New Roman" pitchFamily="18" charset="0"/>
                <a:cs typeface="Times New Roman" pitchFamily="18" charset="0"/>
              </a:rPr>
              <a:t>projektová dokumentace stavby, EIA</a:t>
            </a:r>
          </a:p>
          <a:p>
            <a:pPr marL="742950" lvl="1" indent="-285750">
              <a:buFont typeface="Wingdings" pitchFamily="2" charset="2"/>
              <a:buChar char="ü"/>
            </a:pPr>
            <a:r>
              <a:rPr lang="cs-CZ" sz="1500" dirty="0">
                <a:latin typeface="Times New Roman" pitchFamily="18" charset="0"/>
                <a:cs typeface="Times New Roman" pitchFamily="18" charset="0"/>
              </a:rPr>
              <a:t>ocenění pozemků a staveb</a:t>
            </a:r>
          </a:p>
          <a:p>
            <a:r>
              <a:rPr lang="cs-CZ" sz="1500" dirty="0">
                <a:latin typeface="Times New Roman" pitchFamily="18" charset="0"/>
                <a:cs typeface="Times New Roman" pitchFamily="18" charset="0"/>
              </a:rPr>
              <a:t> </a:t>
            </a:r>
          </a:p>
          <a:p>
            <a:pPr marL="285750" lvl="0" indent="-285750">
              <a:buFont typeface="Wingdings" pitchFamily="2" charset="2"/>
              <a:buChar char="Ø"/>
            </a:pPr>
            <a:r>
              <a:rPr lang="cs-CZ" sz="1500" b="1" dirty="0">
                <a:latin typeface="Times New Roman" pitchFamily="18" charset="0"/>
                <a:cs typeface="Times New Roman" pitchFamily="18" charset="0"/>
              </a:rPr>
              <a:t>Majetek a vybavení</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pořízení drobného hmotného majetku</a:t>
            </a:r>
          </a:p>
          <a:p>
            <a:pPr marL="742950" lvl="1" indent="-285750">
              <a:buFont typeface="Wingdings" pitchFamily="2" charset="2"/>
              <a:buChar char="ü"/>
            </a:pPr>
            <a:r>
              <a:rPr lang="cs-CZ" sz="1500" dirty="0">
                <a:latin typeface="Times New Roman" pitchFamily="18" charset="0"/>
                <a:cs typeface="Times New Roman" pitchFamily="18" charset="0"/>
              </a:rPr>
              <a:t>pořízení drobného nehmotného majetku</a:t>
            </a:r>
          </a:p>
          <a:p>
            <a:pPr marL="742950" lvl="1" indent="-285750">
              <a:buFont typeface="Wingdings" pitchFamily="2" charset="2"/>
              <a:buChar char="ü"/>
            </a:pPr>
            <a:r>
              <a:rPr lang="cs-CZ" sz="1500" dirty="0">
                <a:latin typeface="Times New Roman" pitchFamily="18" charset="0"/>
                <a:cs typeface="Times New Roman" pitchFamily="18" charset="0"/>
              </a:rPr>
              <a:t>pořízení dlouhodobého hmotného majetku</a:t>
            </a:r>
          </a:p>
          <a:p>
            <a:pPr marL="742950" lvl="1" indent="-285750">
              <a:buFont typeface="Wingdings" pitchFamily="2" charset="2"/>
              <a:buChar char="ü"/>
            </a:pPr>
            <a:r>
              <a:rPr lang="cs-CZ" sz="1500" dirty="0">
                <a:latin typeface="Times New Roman" pitchFamily="18" charset="0"/>
                <a:cs typeface="Times New Roman" pitchFamily="18" charset="0"/>
              </a:rPr>
              <a:t>pořízení dlouhodobého nehmotného </a:t>
            </a:r>
            <a:r>
              <a:rPr lang="cs-CZ" sz="1500" dirty="0" smtClean="0">
                <a:latin typeface="Times New Roman" pitchFamily="18" charset="0"/>
                <a:cs typeface="Times New Roman" pitchFamily="18" charset="0"/>
              </a:rPr>
              <a:t>majetku</a:t>
            </a:r>
            <a:endParaRPr lang="cs-CZ" sz="1500" dirty="0">
              <a:latin typeface="Times New Roman" pitchFamily="18" charset="0"/>
              <a:cs typeface="Times New Roman" pitchFamily="18" charset="0"/>
            </a:endParaRPr>
          </a:p>
        </p:txBody>
      </p:sp>
    </p:spTree>
    <p:extLst>
      <p:ext uri="{BB962C8B-B14F-4D97-AF65-F5344CB8AC3E}">
        <p14:creationId xmlns:p14="http://schemas.microsoft.com/office/powerpoint/2010/main" val="3936107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74812" y="1420757"/>
            <a:ext cx="11842377" cy="4016484"/>
          </a:xfrm>
          <a:prstGeom prst="rect">
            <a:avLst/>
          </a:prstGeom>
        </p:spPr>
        <p:txBody>
          <a:bodyPr wrap="square" anchor="ctr">
            <a:spAutoFit/>
          </a:bodyPr>
          <a:lstStyle/>
          <a:p>
            <a:pPr marL="285750" lvl="0" indent="-285750">
              <a:buFont typeface="Wingdings" pitchFamily="2" charset="2"/>
              <a:buChar char="Ø"/>
            </a:pPr>
            <a:r>
              <a:rPr lang="cs-CZ" sz="1500" b="1" dirty="0">
                <a:latin typeface="Times New Roman" pitchFamily="18" charset="0"/>
                <a:cs typeface="Times New Roman" pitchFamily="18" charset="0"/>
              </a:rPr>
              <a:t>DPH</a:t>
            </a:r>
            <a:endParaRPr lang="cs-CZ" sz="1500" dirty="0">
              <a:latin typeface="Times New Roman" pitchFamily="18" charset="0"/>
              <a:cs typeface="Times New Roman" pitchFamily="18" charset="0"/>
            </a:endParaRPr>
          </a:p>
          <a:p>
            <a:pPr marL="742950" lvl="1" indent="-285750">
              <a:buFont typeface="Wingdings" pitchFamily="2" charset="2"/>
              <a:buChar char="ü"/>
            </a:pPr>
            <a:r>
              <a:rPr lang="cs-CZ" sz="1500" dirty="0">
                <a:latin typeface="Times New Roman" pitchFamily="18" charset="0"/>
                <a:cs typeface="Times New Roman" pitchFamily="18" charset="0"/>
              </a:rPr>
              <a:t>DPH u neplátců DPH</a:t>
            </a:r>
          </a:p>
          <a:p>
            <a:pPr marL="742950" lvl="1" indent="-285750">
              <a:buFont typeface="Wingdings" pitchFamily="2" charset="2"/>
              <a:buChar char="ü"/>
            </a:pPr>
            <a:r>
              <a:rPr lang="cs-CZ" sz="1500" dirty="0">
                <a:latin typeface="Times New Roman" pitchFamily="18" charset="0"/>
                <a:cs typeface="Times New Roman" pitchFamily="18" charset="0"/>
              </a:rPr>
              <a:t>DPH u plátců, pokud nemají vzhledem k podporovaným aktivitám projektu nárok na odpočet DPH na vstupu</a:t>
            </a:r>
          </a:p>
          <a:p>
            <a:endParaRPr lang="cs-CZ" sz="1500" dirty="0" smtClean="0">
              <a:latin typeface="Times New Roman" pitchFamily="18" charset="0"/>
              <a:cs typeface="Times New Roman" pitchFamily="18" charset="0"/>
            </a:endParaRPr>
          </a:p>
          <a:p>
            <a:endParaRPr lang="cs-CZ" sz="1500" dirty="0">
              <a:latin typeface="Times New Roman" pitchFamily="18" charset="0"/>
              <a:cs typeface="Times New Roman" pitchFamily="18" charset="0"/>
            </a:endParaRPr>
          </a:p>
          <a:p>
            <a:endParaRPr lang="cs-CZ" sz="1500" dirty="0" smtClean="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algn="ctr"/>
            <a:r>
              <a:rPr lang="cs-CZ" sz="1500" b="1" u="sng" dirty="0">
                <a:solidFill>
                  <a:srgbClr val="FF0000"/>
                </a:solidFill>
                <a:latin typeface="Times New Roman" pitchFamily="18" charset="0"/>
                <a:cs typeface="Times New Roman" pitchFamily="18" charset="0"/>
              </a:rPr>
              <a:t>Veřejná podpora, podpora de </a:t>
            </a:r>
            <a:r>
              <a:rPr lang="cs-CZ" sz="1500" b="1" u="sng" dirty="0" err="1">
                <a:solidFill>
                  <a:srgbClr val="FF0000"/>
                </a:solidFill>
                <a:latin typeface="Times New Roman" pitchFamily="18" charset="0"/>
                <a:cs typeface="Times New Roman" pitchFamily="18" charset="0"/>
              </a:rPr>
              <a:t>minimis</a:t>
            </a:r>
            <a:r>
              <a:rPr lang="cs-CZ" sz="1500" b="1" u="sng" dirty="0">
                <a:solidFill>
                  <a:srgbClr val="FF0000"/>
                </a:solidFill>
                <a:latin typeface="Times New Roman" pitchFamily="18" charset="0"/>
                <a:cs typeface="Times New Roman" pitchFamily="18" charset="0"/>
              </a:rPr>
              <a:t>:</a:t>
            </a:r>
            <a:endParaRPr lang="cs-CZ" sz="1500" dirty="0">
              <a:solidFill>
                <a:srgbClr val="FF0000"/>
              </a:solidFill>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Celkový součet podpor de </a:t>
            </a:r>
            <a:r>
              <a:rPr lang="cs-CZ" sz="1500" dirty="0" err="1">
                <a:latin typeface="Times New Roman" pitchFamily="18" charset="0"/>
                <a:cs typeface="Times New Roman" pitchFamily="18" charset="0"/>
              </a:rPr>
              <a:t>minimis</a:t>
            </a:r>
            <a:r>
              <a:rPr lang="cs-CZ" sz="1500" dirty="0">
                <a:latin typeface="Times New Roman" pitchFamily="18" charset="0"/>
                <a:cs typeface="Times New Roman" pitchFamily="18" charset="0"/>
              </a:rPr>
              <a:t>, poskytnutých jednomu příjemci, nesmí za předchozí dvě rozhodná období (účetní období nepřetržitě po sobě jdoucích dvanáct měsíců) a běžném fiskálním roce přesáhnout </a:t>
            </a:r>
            <a:r>
              <a:rPr lang="cs-CZ" sz="1500" b="1" dirty="0">
                <a:latin typeface="Times New Roman" pitchFamily="18" charset="0"/>
                <a:cs typeface="Times New Roman" pitchFamily="18" charset="0"/>
              </a:rPr>
              <a:t>200 000 EUR</a:t>
            </a:r>
            <a:r>
              <a:rPr lang="cs-CZ" sz="1500" dirty="0">
                <a:latin typeface="Times New Roman" pitchFamily="18" charset="0"/>
                <a:cs typeface="Times New Roman" pitchFamily="18" charset="0"/>
              </a:rPr>
              <a:t>.</a:t>
            </a:r>
          </a:p>
          <a:p>
            <a:pPr algn="ctr"/>
            <a:r>
              <a:rPr lang="cs-CZ" sz="1500" dirty="0">
                <a:latin typeface="Times New Roman" pitchFamily="18" charset="0"/>
                <a:cs typeface="Times New Roman" pitchFamily="18" charset="0"/>
              </a:rPr>
              <a:t> </a:t>
            </a:r>
          </a:p>
          <a:p>
            <a:pPr algn="ctr"/>
            <a:r>
              <a:rPr lang="cs-CZ" sz="1500" b="1" dirty="0">
                <a:latin typeface="Times New Roman" pitchFamily="18" charset="0"/>
                <a:cs typeface="Times New Roman" pitchFamily="18" charset="0"/>
              </a:rPr>
              <a:t>UPOZORNĚNÍ:</a:t>
            </a:r>
            <a:endParaRPr lang="cs-CZ" sz="1500" dirty="0">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b="1" dirty="0">
                <a:solidFill>
                  <a:srgbClr val="0070C0"/>
                </a:solidFill>
                <a:latin typeface="Times New Roman" pitchFamily="18" charset="0"/>
                <a:cs typeface="Times New Roman" pitchFamily="18" charset="0"/>
              </a:rPr>
              <a:t>Respektujte stanovená pravidla veřejné podpory.</a:t>
            </a:r>
            <a:r>
              <a:rPr lang="cs-CZ" sz="1500" b="1" dirty="0">
                <a:latin typeface="Times New Roman" pitchFamily="18" charset="0"/>
                <a:cs typeface="Times New Roman" pitchFamily="18" charset="0"/>
              </a:rPr>
              <a:t> </a:t>
            </a:r>
            <a:r>
              <a:rPr lang="cs-CZ" sz="1500" dirty="0">
                <a:latin typeface="Times New Roman" pitchFamily="18" charset="0"/>
                <a:cs typeface="Times New Roman" pitchFamily="18" charset="0"/>
              </a:rPr>
              <a:t>Je třeba uvedení všech podniků v definici „jednoho podniku“.</a:t>
            </a:r>
          </a:p>
          <a:p>
            <a:pPr algn="ctr"/>
            <a:r>
              <a:rPr lang="cs-CZ" sz="1500" dirty="0">
                <a:latin typeface="Times New Roman" pitchFamily="18" charset="0"/>
                <a:cs typeface="Times New Roman" pitchFamily="18" charset="0"/>
              </a:rPr>
              <a:t> </a:t>
            </a:r>
          </a:p>
          <a:p>
            <a:pPr algn="ctr"/>
            <a:r>
              <a:rPr lang="cs-CZ" sz="1500" b="1" dirty="0">
                <a:solidFill>
                  <a:srgbClr val="0070C0"/>
                </a:solidFill>
                <a:latin typeface="Times New Roman" pitchFamily="18" charset="0"/>
                <a:cs typeface="Times New Roman" pitchFamily="18" charset="0"/>
              </a:rPr>
              <a:t>!! Veškeré důležité informace viz. kapitola 3.11 Veřejná podpora, podpora v režimu de </a:t>
            </a:r>
            <a:r>
              <a:rPr lang="cs-CZ" sz="1500" b="1" dirty="0" err="1">
                <a:solidFill>
                  <a:srgbClr val="0070C0"/>
                </a:solidFill>
                <a:latin typeface="Times New Roman" pitchFamily="18" charset="0"/>
                <a:cs typeface="Times New Roman" pitchFamily="18" charset="0"/>
              </a:rPr>
              <a:t>minimis</a:t>
            </a:r>
            <a:r>
              <a:rPr lang="cs-CZ" sz="1500" b="1" dirty="0">
                <a:solidFill>
                  <a:srgbClr val="0070C0"/>
                </a:solidFill>
                <a:latin typeface="Times New Roman" pitchFamily="18" charset="0"/>
                <a:cs typeface="Times New Roman" pitchFamily="18" charset="0"/>
              </a:rPr>
              <a:t> !!</a:t>
            </a:r>
            <a:endParaRPr lang="cs-CZ" sz="1500"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1172586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53253" y="497428"/>
            <a:ext cx="11685494" cy="5863144"/>
          </a:xfrm>
          <a:prstGeom prst="rect">
            <a:avLst/>
          </a:prstGeom>
          <a:ln w="38100">
            <a:noFill/>
          </a:ln>
        </p:spPr>
        <p:txBody>
          <a:bodyPr wrap="square" anchor="ctr">
            <a:spAutoFit/>
          </a:bodyPr>
          <a:lstStyle/>
          <a:p>
            <a:pPr algn="ctr"/>
            <a:r>
              <a:rPr lang="cs-CZ" sz="1500" b="1" u="sng" dirty="0">
                <a:latin typeface="Times New Roman" pitchFamily="18" charset="0"/>
                <a:cs typeface="Times New Roman" pitchFamily="18" charset="0"/>
              </a:rPr>
              <a:t>Hodnocení a výběr projektů:</a:t>
            </a:r>
            <a:endParaRPr lang="cs-CZ" sz="1500" dirty="0">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Potřebné informace naleznete na webu MAS Vladař </a:t>
            </a:r>
            <a:r>
              <a:rPr lang="cs-CZ" sz="1500" u="sng" dirty="0">
                <a:latin typeface="Times New Roman" pitchFamily="18" charset="0"/>
                <a:cs typeface="Times New Roman" pitchFamily="18" charset="0"/>
                <a:hlinkClick r:id="rId2"/>
              </a:rPr>
              <a:t>www.vladar.cz</a:t>
            </a:r>
            <a:r>
              <a:rPr lang="cs-CZ" sz="1500" dirty="0">
                <a:latin typeface="Times New Roman" pitchFamily="18" charset="0"/>
                <a:cs typeface="Times New Roman" pitchFamily="18" charset="0"/>
              </a:rPr>
              <a:t> kdy jsou u každé vyhlášené výzvy k dispozici potřebné přílohy jak pro problematiku formálního hodnocení a přijatelnosti projektů, tak pro věcné hodnocení projektů.</a:t>
            </a: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Proces hodnocení </a:t>
            </a:r>
            <a:r>
              <a:rPr lang="cs-CZ" sz="1500" dirty="0" err="1">
                <a:latin typeface="Times New Roman" pitchFamily="18" charset="0"/>
                <a:cs typeface="Times New Roman" pitchFamily="18" charset="0"/>
              </a:rPr>
              <a:t>FNaP</a:t>
            </a:r>
            <a:r>
              <a:rPr lang="cs-CZ" sz="1500" dirty="0">
                <a:latin typeface="Times New Roman" pitchFamily="18" charset="0"/>
                <a:cs typeface="Times New Roman" pitchFamily="18" charset="0"/>
              </a:rPr>
              <a:t>, věcné hodnocení a výběru projektů pro doporučení k financování zajišťuje MAS Vladař.</a:t>
            </a: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Další část hodnocení projektů – závěrečné ověření způsobilosti projektů provede CRR v souladu s postupem uvedeným v kapitole 3.4 Obecných pravidel.</a:t>
            </a: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Žádosti, které nebudou předložené dle pravidel o podání žádosti a v jiných termínech, než uvádí výzva MAS Vladař / ŘO IROP, nebudou akceptovány.</a:t>
            </a: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 </a:t>
            </a:r>
          </a:p>
          <a:p>
            <a:pPr algn="ctr"/>
            <a:r>
              <a:rPr lang="cs-CZ" sz="1500" b="1" u="sng" dirty="0">
                <a:latin typeface="Times New Roman" pitchFamily="18" charset="0"/>
                <a:cs typeface="Times New Roman" pitchFamily="18" charset="0"/>
              </a:rPr>
              <a:t>ISKP14+:</a:t>
            </a:r>
            <a:endParaRPr lang="cs-CZ" sz="1500" dirty="0">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Jedná se o on-line aplikaci, není potřeba instalace do PC, pro práci v systému je nutná registrace s platnou e-mailovou adresou a telefonním číslem, před podáním a odesláním žádosti je nutné mít zřízený elektronický podpis, mít zřízenou datovou schránku.</a:t>
            </a: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Registrace do systému ISKP14+: </a:t>
            </a:r>
            <a:r>
              <a:rPr lang="cs-CZ" sz="1500" u="sng" dirty="0">
                <a:latin typeface="Times New Roman" pitchFamily="18" charset="0"/>
                <a:cs typeface="Times New Roman" pitchFamily="18" charset="0"/>
                <a:hlinkClick r:id="rId3"/>
              </a:rPr>
              <a:t>https://mseu.mssf.cz/</a:t>
            </a:r>
            <a:endParaRPr lang="cs-CZ" sz="1500" dirty="0">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b="1" dirty="0">
                <a:latin typeface="Times New Roman" pitchFamily="18" charset="0"/>
                <a:cs typeface="Times New Roman" pitchFamily="18" charset="0"/>
              </a:rPr>
              <a:t>Prohlížeč: Internet Explorer</a:t>
            </a:r>
            <a:endParaRPr lang="cs-CZ" sz="1500" dirty="0">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Elektronická žádost: </a:t>
            </a:r>
            <a:r>
              <a:rPr lang="cs-CZ" sz="1500" u="sng" dirty="0">
                <a:latin typeface="Times New Roman" pitchFamily="18" charset="0"/>
                <a:cs typeface="Times New Roman" pitchFamily="18" charset="0"/>
                <a:hlinkClick r:id="rId4"/>
              </a:rPr>
              <a:t>https://www.mssf.cz/</a:t>
            </a:r>
            <a:endParaRPr lang="cs-CZ" sz="1500" dirty="0">
              <a:latin typeface="Times New Roman" pitchFamily="18" charset="0"/>
              <a:cs typeface="Times New Roman" pitchFamily="18" charset="0"/>
            </a:endParaRPr>
          </a:p>
          <a:p>
            <a:pPr algn="ctr"/>
            <a:r>
              <a:rPr lang="cs-CZ" sz="1500" dirty="0">
                <a:latin typeface="Times New Roman" pitchFamily="18" charset="0"/>
                <a:cs typeface="Times New Roman" pitchFamily="18" charset="0"/>
              </a:rPr>
              <a:t> </a:t>
            </a:r>
          </a:p>
          <a:p>
            <a:pPr algn="ctr"/>
            <a:r>
              <a:rPr lang="cs-CZ" sz="1500" dirty="0">
                <a:latin typeface="Times New Roman" pitchFamily="18" charset="0"/>
                <a:cs typeface="Times New Roman" pitchFamily="18" charset="0"/>
              </a:rPr>
              <a:t>Edukační videa: </a:t>
            </a:r>
            <a:r>
              <a:rPr lang="cs-CZ" sz="1500" u="sng" dirty="0">
                <a:latin typeface="Times New Roman" pitchFamily="18" charset="0"/>
                <a:cs typeface="Times New Roman" pitchFamily="18" charset="0"/>
                <a:hlinkClick r:id="rId5"/>
              </a:rPr>
              <a:t>http://</a:t>
            </a:r>
            <a:r>
              <a:rPr lang="cs-CZ" sz="1500" u="sng" dirty="0" smtClean="0">
                <a:latin typeface="Times New Roman" pitchFamily="18" charset="0"/>
                <a:cs typeface="Times New Roman" pitchFamily="18" charset="0"/>
                <a:hlinkClick r:id="rId5"/>
              </a:rPr>
              <a:t>www.dotaceeu.cz/cs/Jak-na-projekt/Elektronicka-zadost/Edukacni-videa</a:t>
            </a:r>
            <a:r>
              <a:rPr lang="cs-CZ" sz="1500" dirty="0">
                <a:latin typeface="Times New Roman" pitchFamily="18" charset="0"/>
                <a:cs typeface="Times New Roman" pitchFamily="18" charset="0"/>
              </a:rPr>
              <a:t> </a:t>
            </a:r>
          </a:p>
        </p:txBody>
      </p:sp>
    </p:spTree>
    <p:extLst>
      <p:ext uri="{BB962C8B-B14F-4D97-AF65-F5344CB8AC3E}">
        <p14:creationId xmlns:p14="http://schemas.microsoft.com/office/powerpoint/2010/main" val="1831653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11624" y="997565"/>
            <a:ext cx="9968753" cy="4862870"/>
          </a:xfrm>
          <a:prstGeom prst="rect">
            <a:avLst/>
          </a:prstGeom>
          <a:ln w="38100">
            <a:solidFill>
              <a:srgbClr val="0070C0"/>
            </a:solidFill>
          </a:ln>
        </p:spPr>
        <p:txBody>
          <a:bodyPr wrap="square" anchor="ctr">
            <a:spAutoFit/>
          </a:bodyPr>
          <a:lstStyle/>
          <a:p>
            <a:pPr algn="ctr"/>
            <a:endParaRPr lang="cs-CZ" b="1" u="sng" dirty="0" smtClean="0">
              <a:latin typeface="Times New Roman" pitchFamily="18" charset="0"/>
              <a:cs typeface="Times New Roman" pitchFamily="18" charset="0"/>
            </a:endParaRPr>
          </a:p>
          <a:p>
            <a:pPr algn="ctr"/>
            <a:r>
              <a:rPr lang="cs-CZ" b="1" u="sng" dirty="0" smtClean="0">
                <a:latin typeface="Times New Roman" pitchFamily="18" charset="0"/>
                <a:cs typeface="Times New Roman" pitchFamily="18" charset="0"/>
              </a:rPr>
              <a:t>Konzultace </a:t>
            </a:r>
            <a:r>
              <a:rPr lang="cs-CZ" b="1" u="sng" dirty="0">
                <a:latin typeface="Times New Roman" pitchFamily="18" charset="0"/>
                <a:cs typeface="Times New Roman" pitchFamily="18" charset="0"/>
              </a:rPr>
              <a:t>v rámci výzev IROP:</a:t>
            </a:r>
            <a:endParaRPr lang="cs-CZ" dirty="0">
              <a:latin typeface="Times New Roman" pitchFamily="18" charset="0"/>
              <a:cs typeface="Times New Roman" pitchFamily="18" charset="0"/>
            </a:endParaRPr>
          </a:p>
          <a:p>
            <a:pPr algn="ctr"/>
            <a:r>
              <a:rPr lang="cs-CZ" dirty="0">
                <a:latin typeface="Times New Roman" pitchFamily="18" charset="0"/>
                <a:cs typeface="Times New Roman" pitchFamily="18" charset="0"/>
              </a:rPr>
              <a:t> </a:t>
            </a:r>
          </a:p>
          <a:p>
            <a:pPr algn="ctr"/>
            <a:r>
              <a:rPr lang="cs-CZ" dirty="0">
                <a:latin typeface="Times New Roman" pitchFamily="18" charset="0"/>
                <a:cs typeface="Times New Roman" pitchFamily="18" charset="0"/>
              </a:rPr>
              <a:t>p. </a:t>
            </a:r>
            <a:r>
              <a:rPr lang="cs-CZ" dirty="0" err="1">
                <a:latin typeface="Times New Roman" pitchFamily="18" charset="0"/>
                <a:cs typeface="Times New Roman" pitchFamily="18" charset="0"/>
              </a:rPr>
              <a:t>Nipauerová</a:t>
            </a:r>
            <a:r>
              <a:rPr lang="cs-CZ" dirty="0">
                <a:latin typeface="Times New Roman" pitchFamily="18" charset="0"/>
                <a:cs typeface="Times New Roman" pitchFamily="18" charset="0"/>
              </a:rPr>
              <a:t> Andrea</a:t>
            </a:r>
          </a:p>
          <a:p>
            <a:pPr algn="ctr"/>
            <a:r>
              <a:rPr lang="cs-CZ" dirty="0">
                <a:latin typeface="Times New Roman" pitchFamily="18" charset="0"/>
                <a:cs typeface="Times New Roman" pitchFamily="18" charset="0"/>
              </a:rPr>
              <a:t> </a:t>
            </a:r>
          </a:p>
          <a:p>
            <a:pPr algn="ctr"/>
            <a:r>
              <a:rPr lang="cs-CZ" u="sng" dirty="0">
                <a:latin typeface="Times New Roman" pitchFamily="18" charset="0"/>
                <a:cs typeface="Times New Roman" pitchFamily="18" charset="0"/>
                <a:hlinkClick r:id="rId2"/>
              </a:rPr>
              <a:t>andrea.nipauerova@vladar.cz</a:t>
            </a:r>
            <a:endParaRPr lang="cs-CZ" dirty="0">
              <a:latin typeface="Times New Roman" pitchFamily="18" charset="0"/>
              <a:cs typeface="Times New Roman" pitchFamily="18" charset="0"/>
            </a:endParaRPr>
          </a:p>
          <a:p>
            <a:pPr algn="ctr"/>
            <a:r>
              <a:rPr lang="cs-CZ" dirty="0">
                <a:latin typeface="Times New Roman" pitchFamily="18" charset="0"/>
                <a:cs typeface="Times New Roman" pitchFamily="18" charset="0"/>
              </a:rPr>
              <a:t> </a:t>
            </a:r>
          </a:p>
          <a:p>
            <a:pPr algn="ctr"/>
            <a:r>
              <a:rPr lang="cs-CZ" dirty="0">
                <a:latin typeface="Times New Roman" pitchFamily="18" charset="0"/>
                <a:cs typeface="Times New Roman" pitchFamily="18" charset="0"/>
              </a:rPr>
              <a:t>tel.: +420 724 168 451</a:t>
            </a:r>
          </a:p>
          <a:p>
            <a:pPr algn="ctr"/>
            <a:r>
              <a:rPr lang="cs-CZ" dirty="0">
                <a:latin typeface="Times New Roman" pitchFamily="18" charset="0"/>
                <a:cs typeface="Times New Roman" pitchFamily="18" charset="0"/>
              </a:rPr>
              <a:t> </a:t>
            </a:r>
          </a:p>
          <a:p>
            <a:pPr algn="ctr"/>
            <a:r>
              <a:rPr lang="cs-CZ" dirty="0">
                <a:latin typeface="Times New Roman" pitchFamily="18" charset="0"/>
                <a:cs typeface="Times New Roman" pitchFamily="18" charset="0"/>
              </a:rPr>
              <a:t> </a:t>
            </a:r>
          </a:p>
          <a:p>
            <a:pPr algn="ctr"/>
            <a:r>
              <a:rPr lang="cs-CZ" dirty="0">
                <a:latin typeface="Times New Roman" pitchFamily="18" charset="0"/>
                <a:cs typeface="Times New Roman" pitchFamily="18" charset="0"/>
              </a:rPr>
              <a:t> </a:t>
            </a:r>
            <a:endParaRPr lang="cs-CZ" dirty="0" smtClean="0">
              <a:latin typeface="Times New Roman" pitchFamily="18" charset="0"/>
              <a:cs typeface="Times New Roman" pitchFamily="18" charset="0"/>
            </a:endParaRPr>
          </a:p>
          <a:p>
            <a:pPr algn="ctr"/>
            <a:endParaRPr lang="cs-CZ" dirty="0">
              <a:latin typeface="Times New Roman" pitchFamily="18" charset="0"/>
              <a:cs typeface="Times New Roman" pitchFamily="18" charset="0"/>
            </a:endParaRPr>
          </a:p>
          <a:p>
            <a:pPr algn="ctr"/>
            <a:endParaRPr lang="cs-CZ" dirty="0" smtClean="0">
              <a:latin typeface="Times New Roman" pitchFamily="18" charset="0"/>
              <a:cs typeface="Times New Roman" pitchFamily="18" charset="0"/>
            </a:endParaRPr>
          </a:p>
          <a:p>
            <a:pPr algn="ctr"/>
            <a:endParaRPr lang="cs-CZ" dirty="0">
              <a:latin typeface="Times New Roman" pitchFamily="18" charset="0"/>
              <a:cs typeface="Times New Roman" pitchFamily="18" charset="0"/>
            </a:endParaRPr>
          </a:p>
          <a:p>
            <a:pPr algn="ctr"/>
            <a:r>
              <a:rPr lang="cs-CZ" dirty="0">
                <a:latin typeface="Times New Roman" pitchFamily="18" charset="0"/>
                <a:cs typeface="Times New Roman" pitchFamily="18" charset="0"/>
              </a:rPr>
              <a:t> </a:t>
            </a:r>
          </a:p>
          <a:p>
            <a:pPr algn="ctr"/>
            <a:r>
              <a:rPr lang="cs-CZ" sz="2000" b="1" dirty="0">
                <a:latin typeface="Times New Roman" pitchFamily="18" charset="0"/>
                <a:cs typeface="Times New Roman" pitchFamily="18" charset="0"/>
              </a:rPr>
              <a:t>DĚKUJI ZA VAŠI </a:t>
            </a:r>
            <a:r>
              <a:rPr lang="cs-CZ" sz="2000" b="1" dirty="0" smtClean="0">
                <a:latin typeface="Times New Roman" pitchFamily="18" charset="0"/>
                <a:cs typeface="Times New Roman" pitchFamily="18" charset="0"/>
              </a:rPr>
              <a:t>POZORNOST</a:t>
            </a:r>
            <a:r>
              <a:rPr lang="cs-CZ" sz="2000" dirty="0">
                <a:latin typeface="Times New Roman" pitchFamily="18" charset="0"/>
                <a:cs typeface="Times New Roman" pitchFamily="18" charset="0"/>
              </a:rPr>
              <a:t> </a:t>
            </a:r>
            <a:r>
              <a:rPr lang="cs-CZ" sz="2000" dirty="0" smtClean="0">
                <a:latin typeface="Times New Roman" pitchFamily="18" charset="0"/>
                <a:cs typeface="Times New Roman" pitchFamily="18" charset="0"/>
                <a:sym typeface="Wingdings" pitchFamily="2" charset="2"/>
              </a:rPr>
              <a:t></a:t>
            </a:r>
          </a:p>
          <a:p>
            <a:pPr algn="ctr"/>
            <a:endParaRPr lang="cs-CZ" sz="2000" b="1" dirty="0" smtClean="0">
              <a:latin typeface="Times New Roman" pitchFamily="18" charset="0"/>
              <a:cs typeface="Times New Roman" pitchFamily="18" charset="0"/>
            </a:endParaRPr>
          </a:p>
        </p:txBody>
      </p:sp>
      <p:pic>
        <p:nvPicPr>
          <p:cNvPr id="3" name="obrázek 3" descr="20080821 - logo malé"/>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7931" y="1259463"/>
            <a:ext cx="962584" cy="931208"/>
          </a:xfrm>
          <a:prstGeom prst="rect">
            <a:avLst/>
          </a:prstGeom>
          <a:noFill/>
          <a:ln>
            <a:noFill/>
          </a:ln>
        </p:spPr>
      </p:pic>
    </p:spTree>
    <p:extLst>
      <p:ext uri="{BB962C8B-B14F-4D97-AF65-F5344CB8AC3E}">
        <p14:creationId xmlns:p14="http://schemas.microsoft.com/office/powerpoint/2010/main" val="1613926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10671" y="197346"/>
            <a:ext cx="11770658" cy="6463308"/>
          </a:xfrm>
          <a:prstGeom prst="rect">
            <a:avLst/>
          </a:prstGeom>
          <a:ln w="38100">
            <a:solidFill>
              <a:srgbClr val="0070C0"/>
            </a:solidFill>
          </a:ln>
        </p:spPr>
        <p:txBody>
          <a:bodyPr wrap="square" anchor="ctr">
            <a:spAutoFit/>
          </a:bodyPr>
          <a:lstStyle/>
          <a:p>
            <a:pPr algn="ctr">
              <a:spcAft>
                <a:spcPts val="0"/>
              </a:spcAft>
            </a:pPr>
            <a:endParaRPr lang="cs-CZ" b="1" dirty="0" smtClean="0">
              <a:effectLst>
                <a:outerShdw blurRad="50800" dist="38100" dir="2700000" algn="tl">
                  <a:srgbClr val="000000">
                    <a:alpha val="40000"/>
                  </a:srgbClr>
                </a:outerShdw>
              </a:effectLst>
              <a:latin typeface="Times New Roman" panose="02020603050405020304" pitchFamily="18" charset="0"/>
              <a:cs typeface="Times New Roman" panose="02020603050405020304" pitchFamily="18" charset="0"/>
            </a:endParaRPr>
          </a:p>
          <a:p>
            <a:pPr algn="ctr">
              <a:spcAft>
                <a:spcPts val="0"/>
              </a:spcAft>
            </a:pPr>
            <a:r>
              <a:rPr lang="cs-CZ" b="1" dirty="0" smtClean="0">
                <a:effectLst>
                  <a:outerShdw blurRad="50800" dist="38100" dir="2700000" algn="tl">
                    <a:srgbClr val="000000">
                      <a:alpha val="40000"/>
                    </a:srgbClr>
                  </a:outerShdw>
                </a:effectLst>
                <a:latin typeface="Times New Roman" panose="02020603050405020304" pitchFamily="18" charset="0"/>
                <a:cs typeface="Times New Roman" panose="02020603050405020304" pitchFamily="18" charset="0"/>
              </a:rPr>
              <a:t>IROP4: Vznik nových a rozvoj existujících podnikatelských aktivit v oblasti sociálního podnikání</a:t>
            </a:r>
            <a:endParaRPr lang="cs-CZ" sz="1200" b="1" dirty="0" smtClean="0">
              <a:effectLst>
                <a:outerShdw blurRad="50800" dist="38100" dir="2700000" algn="tl">
                  <a:srgbClr val="000000">
                    <a:alpha val="40000"/>
                  </a:srgbClr>
                </a:outerShdw>
              </a:effectLst>
              <a:latin typeface="Times New Roman" panose="02020603050405020304" pitchFamily="18" charset="0"/>
              <a:cs typeface="Times New Roman" panose="02020603050405020304" pitchFamily="18" charset="0"/>
            </a:endParaRPr>
          </a:p>
          <a:p>
            <a:pPr algn="ctr">
              <a:spcAft>
                <a:spcPts val="0"/>
              </a:spcAft>
            </a:pPr>
            <a:r>
              <a:rPr lang="cs-CZ"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Aft>
                <a:spcPts val="0"/>
              </a:spcAft>
            </a:pPr>
            <a:r>
              <a:rPr lang="cs-CZ"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cs-CZ" b="1" dirty="0" smtClean="0">
                <a:latin typeface="Times New Roman" panose="02020603050405020304" pitchFamily="18" charset="0"/>
                <a:ea typeface="Times New Roman" panose="02020603050405020304" pitchFamily="18" charset="0"/>
                <a:cs typeface="Times New Roman" panose="02020603050405020304" pitchFamily="18" charset="0"/>
              </a:rPr>
              <a:t>2. </a:t>
            </a:r>
            <a:r>
              <a:rPr lang="cs-CZ" b="1" dirty="0" smtClean="0">
                <a:latin typeface="Times New Roman" panose="02020603050405020304" pitchFamily="18" charset="0"/>
                <a:ea typeface="Times New Roman" panose="02020603050405020304" pitchFamily="18" charset="0"/>
                <a:cs typeface="Times New Roman" panose="02020603050405020304" pitchFamily="18" charset="0"/>
              </a:rPr>
              <a:t>výzva </a:t>
            </a:r>
            <a:r>
              <a:rPr lang="cs-CZ" b="1" dirty="0">
                <a:latin typeface="Times New Roman" panose="02020603050405020304" pitchFamily="18" charset="0"/>
                <a:ea typeface="Times New Roman" panose="02020603050405020304" pitchFamily="18" charset="0"/>
                <a:cs typeface="Times New Roman" panose="02020603050405020304" pitchFamily="18" charset="0"/>
              </a:rPr>
              <a:t>MAS Vladař – IROP </a:t>
            </a:r>
            <a:r>
              <a:rPr lang="cs-CZ" b="1" dirty="0" smtClean="0">
                <a:latin typeface="Times New Roman" panose="02020603050405020304" pitchFamily="18" charset="0"/>
                <a:ea typeface="Times New Roman" panose="02020603050405020304" pitchFamily="18" charset="0"/>
                <a:cs typeface="Times New Roman" panose="02020603050405020304" pitchFamily="18" charset="0"/>
              </a:rPr>
              <a:t>– Vznik nových a rozvoj existujících podnikatelských aktivit v oblasti sociálního podnikání  </a:t>
            </a:r>
            <a:r>
              <a:rPr lang="cs-CZ" b="1" dirty="0">
                <a:latin typeface="Times New Roman" panose="02020603050405020304" pitchFamily="18" charset="0"/>
                <a:ea typeface="Times New Roman" panose="02020603050405020304" pitchFamily="18" charset="0"/>
                <a:cs typeface="Times New Roman" panose="02020603050405020304" pitchFamily="18" charset="0"/>
              </a:rPr>
              <a:t>I. (</a:t>
            </a:r>
            <a:r>
              <a:rPr lang="cs-CZ" b="1" dirty="0" smtClean="0">
                <a:latin typeface="Times New Roman" panose="02020603050405020304" pitchFamily="18" charset="0"/>
                <a:ea typeface="Times New Roman" panose="02020603050405020304" pitchFamily="18" charset="0"/>
                <a:cs typeface="Times New Roman" panose="02020603050405020304" pitchFamily="18" charset="0"/>
              </a:rPr>
              <a:t>IROP4)</a:t>
            </a:r>
            <a:endParaRPr lang="cs-CZ"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ctr">
              <a:buAutoNum type="arabicPeriod"/>
            </a:pPr>
            <a:endParaRPr lang="cs-CZ" b="1" dirty="0">
              <a:latin typeface="Times New Roman" panose="02020603050405020304" pitchFamily="18" charset="0"/>
              <a:cs typeface="Times New Roman" panose="02020603050405020304" pitchFamily="18" charset="0"/>
            </a:endParaRPr>
          </a:p>
          <a:p>
            <a:pPr marL="342900" indent="-342900" algn="ctr">
              <a:buAutoNum type="arabicPeriod"/>
            </a:pPr>
            <a:endParaRPr lang="cs-CZ" b="1" dirty="0" smtClean="0">
              <a:latin typeface="Times New Roman" panose="02020603050405020304" pitchFamily="18" charset="0"/>
              <a:cs typeface="Times New Roman" panose="02020603050405020304" pitchFamily="18" charset="0"/>
            </a:endParaRPr>
          </a:p>
          <a:p>
            <a:pPr algn="ctr"/>
            <a:r>
              <a:rPr lang="cs-CZ" b="1" u="sng" dirty="0">
                <a:latin typeface="Times New Roman" panose="02020603050405020304" pitchFamily="18" charset="0"/>
                <a:cs typeface="Times New Roman" panose="02020603050405020304" pitchFamily="18" charset="0"/>
              </a:rPr>
              <a:t>Představení výzvy:</a:t>
            </a:r>
            <a:endParaRPr lang="cs-CZ" dirty="0">
              <a:latin typeface="Times New Roman" panose="02020603050405020304" pitchFamily="18" charset="0"/>
              <a:cs typeface="Times New Roman" panose="02020603050405020304" pitchFamily="18" charset="0"/>
            </a:endParaRPr>
          </a:p>
          <a:p>
            <a:pPr algn="ctr"/>
            <a:r>
              <a:rPr lang="cs-CZ" dirty="0">
                <a:latin typeface="Times New Roman" panose="02020603050405020304" pitchFamily="18" charset="0"/>
                <a:cs typeface="Times New Roman" panose="02020603050405020304" pitchFamily="18" charset="0"/>
              </a:rPr>
              <a:t> </a:t>
            </a:r>
          </a:p>
          <a:p>
            <a:pPr algn="ctr"/>
            <a:r>
              <a:rPr lang="cs-CZ" dirty="0" smtClean="0">
                <a:latin typeface="Times New Roman" pitchFamily="18" charset="0"/>
                <a:cs typeface="Times New Roman" pitchFamily="18" charset="0"/>
              </a:rPr>
              <a:t>Číslo </a:t>
            </a:r>
            <a:r>
              <a:rPr lang="cs-CZ" dirty="0">
                <a:latin typeface="Times New Roman" pitchFamily="18" charset="0"/>
                <a:cs typeface="Times New Roman" pitchFamily="18" charset="0"/>
              </a:rPr>
              <a:t>výzvy MAS Vladař: </a:t>
            </a:r>
            <a:r>
              <a:rPr lang="cs-CZ" b="1" dirty="0">
                <a:solidFill>
                  <a:srgbClr val="FF0000"/>
                </a:solidFill>
                <a:latin typeface="Times New Roman" pitchFamily="18" charset="0"/>
                <a:cs typeface="Times New Roman" pitchFamily="18" charset="0"/>
              </a:rPr>
              <a:t>027/06_16_074/CLLD_15_01_146</a:t>
            </a:r>
            <a:endParaRPr lang="cs-CZ" dirty="0">
              <a:solidFill>
                <a:srgbClr val="FF0000"/>
              </a:solidFill>
              <a:latin typeface="Times New Roman" pitchFamily="18" charset="0"/>
              <a:cs typeface="Times New Roman" pitchFamily="18" charset="0"/>
            </a:endParaRPr>
          </a:p>
          <a:p>
            <a:pPr algn="ctr"/>
            <a:r>
              <a:rPr lang="cs-CZ" dirty="0">
                <a:latin typeface="Times New Roman" pitchFamily="18" charset="0"/>
                <a:cs typeface="Times New Roman" pitchFamily="18" charset="0"/>
              </a:rPr>
              <a:t> </a:t>
            </a:r>
          </a:p>
          <a:p>
            <a:pPr algn="ctr"/>
            <a:r>
              <a:rPr lang="cs-CZ" dirty="0">
                <a:latin typeface="Times New Roman" pitchFamily="18" charset="0"/>
                <a:cs typeface="Times New Roman" pitchFamily="18" charset="0"/>
              </a:rPr>
              <a:t>2. výzva MAS Vladař – IROP – Vznik nových a rozvoj existujících podnikatelských aktivit v oblasti sociálního podnikání I. (IROP4)</a:t>
            </a:r>
          </a:p>
          <a:p>
            <a:pPr algn="ctr"/>
            <a:r>
              <a:rPr lang="cs-CZ" dirty="0">
                <a:latin typeface="Times New Roman" pitchFamily="18" charset="0"/>
                <a:cs typeface="Times New Roman" pitchFamily="18" charset="0"/>
              </a:rPr>
              <a:t> </a:t>
            </a:r>
          </a:p>
          <a:p>
            <a:pPr algn="ctr"/>
            <a:r>
              <a:rPr lang="cs-CZ" b="1" dirty="0">
                <a:latin typeface="Times New Roman" pitchFamily="18" charset="0"/>
                <a:cs typeface="Times New Roman" pitchFamily="18" charset="0"/>
              </a:rPr>
              <a:t>Datum a čas zahájení příjmu žádostí o podporu v MS2014+:</a:t>
            </a:r>
            <a:endParaRPr lang="cs-CZ" dirty="0">
              <a:latin typeface="Times New Roman" pitchFamily="18" charset="0"/>
              <a:cs typeface="Times New Roman" pitchFamily="18" charset="0"/>
            </a:endParaRPr>
          </a:p>
          <a:p>
            <a:pPr algn="ctr"/>
            <a:r>
              <a:rPr lang="cs-CZ" b="1" dirty="0">
                <a:latin typeface="Times New Roman" pitchFamily="18" charset="0"/>
                <a:cs typeface="Times New Roman" pitchFamily="18" charset="0"/>
              </a:rPr>
              <a:t> </a:t>
            </a:r>
            <a:endParaRPr lang="cs-CZ" dirty="0">
              <a:latin typeface="Times New Roman" pitchFamily="18" charset="0"/>
              <a:cs typeface="Times New Roman" pitchFamily="18" charset="0"/>
            </a:endParaRPr>
          </a:p>
          <a:p>
            <a:pPr algn="ctr"/>
            <a:r>
              <a:rPr lang="cs-CZ" b="1" dirty="0">
                <a:solidFill>
                  <a:srgbClr val="FF0000"/>
                </a:solidFill>
                <a:latin typeface="Times New Roman" pitchFamily="18" charset="0"/>
                <a:cs typeface="Times New Roman" pitchFamily="18" charset="0"/>
              </a:rPr>
              <a:t>21.12.2017, 10:00 hod.</a:t>
            </a:r>
            <a:endParaRPr lang="cs-CZ" dirty="0">
              <a:solidFill>
                <a:srgbClr val="FF0000"/>
              </a:solidFill>
              <a:latin typeface="Times New Roman" pitchFamily="18" charset="0"/>
              <a:cs typeface="Times New Roman" pitchFamily="18" charset="0"/>
            </a:endParaRPr>
          </a:p>
          <a:p>
            <a:pPr algn="ctr"/>
            <a:r>
              <a:rPr lang="cs-CZ" b="1" dirty="0">
                <a:latin typeface="Times New Roman" pitchFamily="18" charset="0"/>
                <a:cs typeface="Times New Roman" pitchFamily="18" charset="0"/>
              </a:rPr>
              <a:t> </a:t>
            </a:r>
            <a:endParaRPr lang="cs-CZ" dirty="0">
              <a:latin typeface="Times New Roman" pitchFamily="18" charset="0"/>
              <a:cs typeface="Times New Roman" pitchFamily="18" charset="0"/>
            </a:endParaRPr>
          </a:p>
          <a:p>
            <a:pPr algn="ctr"/>
            <a:r>
              <a:rPr lang="cs-CZ" b="1" dirty="0">
                <a:latin typeface="Times New Roman" pitchFamily="18" charset="0"/>
                <a:cs typeface="Times New Roman" pitchFamily="18" charset="0"/>
              </a:rPr>
              <a:t>Datum a čas ukončení příjmu žádostí o podporu v MS2014+:</a:t>
            </a:r>
            <a:endParaRPr lang="cs-CZ" dirty="0">
              <a:latin typeface="Times New Roman" pitchFamily="18" charset="0"/>
              <a:cs typeface="Times New Roman" pitchFamily="18" charset="0"/>
            </a:endParaRPr>
          </a:p>
          <a:p>
            <a:pPr algn="ctr"/>
            <a:r>
              <a:rPr lang="cs-CZ" b="1" dirty="0">
                <a:latin typeface="Times New Roman" pitchFamily="18" charset="0"/>
                <a:cs typeface="Times New Roman" pitchFamily="18" charset="0"/>
              </a:rPr>
              <a:t> </a:t>
            </a:r>
            <a:endParaRPr lang="cs-CZ" dirty="0">
              <a:latin typeface="Times New Roman" pitchFamily="18" charset="0"/>
              <a:cs typeface="Times New Roman" pitchFamily="18" charset="0"/>
            </a:endParaRPr>
          </a:p>
          <a:p>
            <a:pPr algn="ctr"/>
            <a:r>
              <a:rPr lang="cs-CZ" b="1" dirty="0">
                <a:solidFill>
                  <a:srgbClr val="FF0000"/>
                </a:solidFill>
                <a:latin typeface="Times New Roman" pitchFamily="18" charset="0"/>
                <a:cs typeface="Times New Roman" pitchFamily="18" charset="0"/>
              </a:rPr>
              <a:t>21.02.2018, 10:00 hod.</a:t>
            </a:r>
            <a:endParaRPr lang="cs-CZ" dirty="0">
              <a:solidFill>
                <a:srgbClr val="FF0000"/>
              </a:solidFill>
              <a:latin typeface="Times New Roman" pitchFamily="18" charset="0"/>
              <a:cs typeface="Times New Roman" pitchFamily="18" charset="0"/>
            </a:endParaRPr>
          </a:p>
          <a:p>
            <a:pPr algn="ctr"/>
            <a:endParaRPr lang="cs-CZ" b="1" dirty="0"/>
          </a:p>
        </p:txBody>
      </p:sp>
      <p:pic>
        <p:nvPicPr>
          <p:cNvPr id="3" name="obrázek 3" descr="20080821 - logo malé"/>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931" y="495334"/>
            <a:ext cx="968748" cy="858338"/>
          </a:xfrm>
          <a:prstGeom prst="rect">
            <a:avLst/>
          </a:prstGeom>
          <a:noFill/>
          <a:ln>
            <a:noFill/>
          </a:ln>
        </p:spPr>
      </p:pic>
    </p:spTree>
    <p:extLst>
      <p:ext uri="{BB962C8B-B14F-4D97-AF65-F5344CB8AC3E}">
        <p14:creationId xmlns:p14="http://schemas.microsoft.com/office/powerpoint/2010/main" val="2839283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824241" y="289679"/>
            <a:ext cx="10543519" cy="6278642"/>
          </a:xfrm>
          <a:prstGeom prst="rect">
            <a:avLst/>
          </a:prstGeom>
          <a:ln w="38100">
            <a:solidFill>
              <a:srgbClr val="0070C0"/>
            </a:solidFill>
          </a:ln>
        </p:spPr>
        <p:txBody>
          <a:bodyPr wrap="square" anchor="ctr">
            <a:spAutoFit/>
          </a:bodyPr>
          <a:lstStyle/>
          <a:p>
            <a:pPr algn="ctr">
              <a:spcAft>
                <a:spcPts val="0"/>
              </a:spcAft>
            </a:pPr>
            <a:endParaRPr lang="cs-CZ" sz="1600" b="1" u="sng" dirty="0" smtClean="0">
              <a:effectLst/>
              <a:latin typeface="Times New Roman" panose="02020603050405020304" pitchFamily="18" charset="0"/>
              <a:ea typeface="Times New Roman" panose="02020603050405020304" pitchFamily="18" charset="0"/>
            </a:endParaRPr>
          </a:p>
          <a:p>
            <a:pPr algn="ctr">
              <a:spcAft>
                <a:spcPts val="0"/>
              </a:spcAft>
            </a:pPr>
            <a:r>
              <a:rPr lang="cs-CZ" sz="2000" b="1" u="sng" dirty="0" smtClean="0">
                <a:effectLst/>
                <a:latin typeface="Times New Roman" panose="02020603050405020304" pitchFamily="18" charset="0"/>
                <a:ea typeface="Times New Roman" panose="02020603050405020304" pitchFamily="18" charset="0"/>
              </a:rPr>
              <a:t>Finanční alokace výzvy:</a:t>
            </a:r>
            <a:endParaRPr lang="cs-CZ" dirty="0">
              <a:latin typeface="Times New Roman" panose="02020603050405020304" pitchFamily="18" charset="0"/>
              <a:ea typeface="Times New Roman" panose="02020603050405020304" pitchFamily="18" charset="0"/>
            </a:endParaRPr>
          </a:p>
          <a:p>
            <a:pPr algn="ctr">
              <a:spcAft>
                <a:spcPts val="0"/>
              </a:spcAft>
            </a:pPr>
            <a:r>
              <a:rPr lang="cs-CZ" b="1" dirty="0">
                <a:latin typeface="Times New Roman" panose="02020603050405020304" pitchFamily="18" charset="0"/>
                <a:ea typeface="Times New Roman" panose="02020603050405020304" pitchFamily="18" charset="0"/>
              </a:rPr>
              <a:t>  </a:t>
            </a:r>
            <a:endParaRPr lang="cs-CZ" dirty="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Celková částka dotace z Evropského fondu pro regionální rozvoj pro výzvu:</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solidFill>
                  <a:srgbClr val="0000FF"/>
                </a:solidFill>
                <a:latin typeface="Times New Roman" panose="02020603050405020304" pitchFamily="18" charset="0"/>
                <a:ea typeface="Times New Roman" panose="02020603050405020304" pitchFamily="18" charset="0"/>
              </a:rPr>
              <a:t> </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solidFill>
                  <a:srgbClr val="0000FF"/>
                </a:solidFill>
                <a:latin typeface="Times New Roman" panose="02020603050405020304" pitchFamily="18" charset="0"/>
                <a:ea typeface="Times New Roman" panose="02020603050405020304" pitchFamily="18" charset="0"/>
              </a:rPr>
              <a:t>7.000.000,00 Kč</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 </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Minimální a maximální výše celkových způsobilých výdajů projektu:</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 </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Minimální částka</a:t>
            </a:r>
            <a:r>
              <a:rPr lang="cs-CZ" dirty="0" smtClean="0">
                <a:latin typeface="Times New Roman" panose="02020603050405020304" pitchFamily="18" charset="0"/>
                <a:ea typeface="Times New Roman" panose="02020603050405020304" pitchFamily="18" charset="0"/>
              </a:rPr>
              <a:t> způsobilých výdajů na jeden projekt je stanovena na</a:t>
            </a:r>
            <a:r>
              <a:rPr lang="cs-CZ" b="1" dirty="0" smtClean="0">
                <a:latin typeface="Times New Roman" panose="02020603050405020304" pitchFamily="18" charset="0"/>
                <a:ea typeface="Times New Roman" panose="02020603050405020304" pitchFamily="18" charset="0"/>
              </a:rPr>
              <a:t> </a:t>
            </a:r>
            <a:r>
              <a:rPr lang="cs-CZ" b="1" dirty="0" smtClean="0">
                <a:solidFill>
                  <a:srgbClr val="0000FF"/>
                </a:solidFill>
                <a:latin typeface="Times New Roman" panose="02020603050405020304" pitchFamily="18" charset="0"/>
                <a:ea typeface="Times New Roman" panose="02020603050405020304" pitchFamily="18" charset="0"/>
              </a:rPr>
              <a:t>500 000,00 Kč</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Maximální částka</a:t>
            </a:r>
            <a:r>
              <a:rPr lang="cs-CZ" dirty="0" smtClean="0">
                <a:latin typeface="Times New Roman" panose="02020603050405020304" pitchFamily="18" charset="0"/>
                <a:ea typeface="Times New Roman" panose="02020603050405020304" pitchFamily="18" charset="0"/>
              </a:rPr>
              <a:t> způsobilých výdajů na jeden projekt je stanovena na</a:t>
            </a:r>
            <a:r>
              <a:rPr lang="cs-CZ" b="1" dirty="0" smtClean="0">
                <a:latin typeface="Times New Roman" panose="02020603050405020304" pitchFamily="18" charset="0"/>
                <a:ea typeface="Times New Roman" panose="02020603050405020304" pitchFamily="18" charset="0"/>
              </a:rPr>
              <a:t> </a:t>
            </a:r>
            <a:r>
              <a:rPr lang="cs-CZ" b="1" dirty="0" smtClean="0">
                <a:solidFill>
                  <a:srgbClr val="0000FF"/>
                </a:solidFill>
                <a:latin typeface="Times New Roman" panose="02020603050405020304" pitchFamily="18" charset="0"/>
                <a:ea typeface="Times New Roman" panose="02020603050405020304" pitchFamily="18" charset="0"/>
              </a:rPr>
              <a:t>3 000 000,00 Kč</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 </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dirty="0" smtClean="0">
                <a:latin typeface="Times New Roman" panose="02020603050405020304" pitchFamily="18" charset="0"/>
                <a:ea typeface="Times New Roman" panose="02020603050405020304" pitchFamily="18" charset="0"/>
              </a:rPr>
              <a:t> </a:t>
            </a:r>
          </a:p>
          <a:p>
            <a:pPr algn="ctr">
              <a:spcAft>
                <a:spcPts val="0"/>
              </a:spcAft>
            </a:pPr>
            <a:r>
              <a:rPr lang="cs-CZ" sz="2000" b="1" u="sng" dirty="0" smtClean="0">
                <a:effectLst/>
                <a:latin typeface="Times New Roman" panose="02020603050405020304" pitchFamily="18" charset="0"/>
                <a:ea typeface="Times New Roman" panose="02020603050405020304" pitchFamily="18" charset="0"/>
              </a:rPr>
              <a:t>Vazba na výzvu:</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dirty="0" smtClean="0">
                <a:latin typeface="Times New Roman" panose="02020603050405020304" pitchFamily="18" charset="0"/>
                <a:ea typeface="Times New Roman" panose="02020603050405020304" pitchFamily="18" charset="0"/>
              </a:rPr>
              <a:t> </a:t>
            </a:r>
          </a:p>
          <a:p>
            <a:pPr algn="ctr">
              <a:spcAft>
                <a:spcPts val="0"/>
              </a:spcAft>
            </a:pPr>
            <a:r>
              <a:rPr lang="cs-CZ" sz="2000" dirty="0" smtClean="0">
                <a:effectLst/>
                <a:latin typeface="Times New Roman" panose="02020603050405020304" pitchFamily="18" charset="0"/>
                <a:ea typeface="Times New Roman" panose="02020603050405020304" pitchFamily="18" charset="0"/>
              </a:rPr>
              <a:t>ŘO IROP č. 65 „Sociální podnikání – Integrované projekty CLLD – SC 2.2“</a:t>
            </a:r>
            <a:endParaRPr lang="cs-CZ" dirty="0" smtClean="0">
              <a:latin typeface="Times New Roman" panose="02020603050405020304" pitchFamily="18" charset="0"/>
              <a:ea typeface="Times New Roman" panose="02020603050405020304" pitchFamily="18" charset="0"/>
            </a:endParaRPr>
          </a:p>
          <a:p>
            <a:pPr algn="ctr">
              <a:spcAft>
                <a:spcPts val="0"/>
              </a:spcAft>
            </a:pPr>
            <a:endParaRPr lang="cs-CZ" b="1"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 </a:t>
            </a:r>
            <a:r>
              <a:rPr lang="cs-CZ" dirty="0" smtClean="0">
                <a:latin typeface="Times New Roman" panose="02020603050405020304" pitchFamily="18" charset="0"/>
                <a:ea typeface="Times New Roman" panose="02020603050405020304" pitchFamily="18" charset="0"/>
              </a:rPr>
              <a:t> </a:t>
            </a:r>
          </a:p>
          <a:p>
            <a:pPr algn="ctr">
              <a:spcAft>
                <a:spcPts val="0"/>
              </a:spcAft>
            </a:pPr>
            <a:r>
              <a:rPr lang="cs-CZ" sz="2000" b="1" u="sng" dirty="0" err="1" smtClean="0">
                <a:effectLst/>
                <a:latin typeface="Times New Roman" panose="02020603050405020304" pitchFamily="18" charset="0"/>
                <a:ea typeface="Times New Roman" panose="02020603050405020304" pitchFamily="18" charset="0"/>
              </a:rPr>
              <a:t>Podopatření</a:t>
            </a:r>
            <a:r>
              <a:rPr lang="cs-CZ" sz="2000" b="1" u="sng" dirty="0" smtClean="0">
                <a:effectLst/>
                <a:latin typeface="Times New Roman" panose="02020603050405020304" pitchFamily="18" charset="0"/>
                <a:ea typeface="Times New Roman" panose="02020603050405020304" pitchFamily="18" charset="0"/>
              </a:rPr>
              <a:t> integrované strategie CLLD Mas Vladař:</a:t>
            </a:r>
            <a:endParaRPr lang="cs-CZ" dirty="0" smtClean="0">
              <a:latin typeface="Times New Roman" panose="02020603050405020304" pitchFamily="18" charset="0"/>
              <a:ea typeface="Times New Roman" panose="02020603050405020304" pitchFamily="18" charset="0"/>
            </a:endParaRPr>
          </a:p>
          <a:p>
            <a:pPr algn="ctr">
              <a:spcAft>
                <a:spcPts val="0"/>
              </a:spcAft>
            </a:pPr>
            <a:r>
              <a:rPr lang="cs-CZ" b="1" dirty="0" smtClean="0">
                <a:latin typeface="Times New Roman" panose="02020603050405020304" pitchFamily="18" charset="0"/>
                <a:ea typeface="Times New Roman" panose="02020603050405020304" pitchFamily="18" charset="0"/>
              </a:rPr>
              <a:t> </a:t>
            </a:r>
            <a:endParaRPr lang="cs-CZ" dirty="0" smtClean="0">
              <a:latin typeface="Times New Roman" panose="02020603050405020304" pitchFamily="18" charset="0"/>
              <a:ea typeface="Times New Roman" panose="02020603050405020304" pitchFamily="18" charset="0"/>
            </a:endParaRPr>
          </a:p>
          <a:p>
            <a:pPr algn="ctr"/>
            <a:r>
              <a:rPr lang="cs-CZ" dirty="0" smtClean="0">
                <a:latin typeface="Times New Roman" panose="02020603050405020304" pitchFamily="18" charset="0"/>
                <a:ea typeface="Times New Roman" panose="02020603050405020304" pitchFamily="18" charset="0"/>
              </a:rPr>
              <a:t>2.2.1 Vznik a rozvoj aktivit v oblasti sociálního podnikání</a:t>
            </a:r>
          </a:p>
          <a:p>
            <a:pPr algn="ctr"/>
            <a:endParaRPr lang="cs-CZ" sz="1400" dirty="0"/>
          </a:p>
        </p:txBody>
      </p:sp>
      <p:pic>
        <p:nvPicPr>
          <p:cNvPr id="3" name="obrázek 3" descr="20080821 - logo malé"/>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0378" y="430867"/>
            <a:ext cx="962584" cy="931208"/>
          </a:xfrm>
          <a:prstGeom prst="rect">
            <a:avLst/>
          </a:prstGeom>
          <a:noFill/>
          <a:ln>
            <a:noFill/>
          </a:ln>
        </p:spPr>
      </p:pic>
    </p:spTree>
    <p:extLst>
      <p:ext uri="{BB962C8B-B14F-4D97-AF65-F5344CB8AC3E}">
        <p14:creationId xmlns:p14="http://schemas.microsoft.com/office/powerpoint/2010/main" val="1699640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58932" y="699407"/>
            <a:ext cx="11874137" cy="5428409"/>
          </a:xfrm>
          <a:prstGeom prst="rect">
            <a:avLst/>
          </a:prstGeom>
        </p:spPr>
        <p:txBody>
          <a:bodyPr wrap="square">
            <a:spAutoFit/>
          </a:bodyPr>
          <a:lstStyle/>
          <a:p>
            <a:r>
              <a:rPr lang="cs-CZ" b="1" u="sng" dirty="0" smtClean="0">
                <a:latin typeface="Times New Roman" panose="02020603050405020304" pitchFamily="18" charset="0"/>
                <a:cs typeface="Times New Roman" panose="02020603050405020304" pitchFamily="18" charset="0"/>
              </a:rPr>
              <a:t>Cíl výzvy:</a:t>
            </a:r>
            <a:endParaRPr lang="cs-CZ" b="1" dirty="0" smtClean="0">
              <a:latin typeface="Times New Roman" panose="02020603050405020304" pitchFamily="18" charset="0"/>
              <a:cs typeface="Times New Roman" panose="02020603050405020304" pitchFamily="18" charset="0"/>
            </a:endParaRPr>
          </a:p>
          <a:p>
            <a:endParaRPr lang="cs-CZ" sz="1500" dirty="0" smtClean="0">
              <a:latin typeface="Times New Roman" pitchFamily="18" charset="0"/>
              <a:cs typeface="Times New Roman" panose="02020603050405020304" pitchFamily="18" charset="0"/>
            </a:endParaRPr>
          </a:p>
          <a:p>
            <a:r>
              <a:rPr lang="cs-CZ" sz="1500" dirty="0">
                <a:latin typeface="Times New Roman" pitchFamily="18" charset="0"/>
                <a:cs typeface="Times New Roman" pitchFamily="18" charset="0"/>
              </a:rPr>
              <a:t>Cílem je podpořit podnikatelské prostředí zohledňující potřeby a specifika cílových skupin při jejich začleňování na trh práce a zohledňující potřeby a možnosti regionu</a:t>
            </a:r>
            <a:r>
              <a:rPr lang="cs-CZ" sz="1500" dirty="0" smtClean="0">
                <a:latin typeface="Times New Roman" pitchFamily="18" charset="0"/>
                <a:cs typeface="Times New Roman" pitchFamily="18" charset="0"/>
              </a:rPr>
              <a:t>.</a:t>
            </a:r>
          </a:p>
          <a:p>
            <a:endParaRPr lang="cs-CZ" sz="2000" b="1" u="sng"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cs-CZ" b="1" u="sng" dirty="0" smtClean="0">
                <a:effectLst/>
                <a:latin typeface="Times New Roman" panose="02020603050405020304" pitchFamily="18" charset="0"/>
                <a:ea typeface="Times New Roman" panose="02020603050405020304" pitchFamily="18" charset="0"/>
                <a:cs typeface="Times New Roman" panose="02020603050405020304" pitchFamily="18" charset="0"/>
              </a:rPr>
              <a:t>Důležité odkazy:</a:t>
            </a:r>
            <a:endParaRPr lang="cs-CZ" dirty="0">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cs-CZ"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500" dirty="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 </a:t>
            </a:r>
            <a:r>
              <a:rPr lang="cs-CZ" sz="1500" dirty="0" smtClean="0">
                <a:latin typeface="Times New Roman" panose="02020603050405020304" pitchFamily="18" charset="0"/>
                <a:ea typeface="Times New Roman" panose="02020603050405020304" pitchFamily="18" charset="0"/>
                <a:cs typeface="Times New Roman" panose="02020603050405020304" pitchFamily="18" charset="0"/>
              </a:rPr>
              <a:t>Specifická </a:t>
            </a:r>
            <a:r>
              <a:rPr lang="cs-CZ" sz="1500" dirty="0">
                <a:latin typeface="Times New Roman" panose="02020603050405020304" pitchFamily="18" charset="0"/>
                <a:ea typeface="Times New Roman" panose="02020603050405020304" pitchFamily="18" charset="0"/>
                <a:cs typeface="Times New Roman" panose="02020603050405020304" pitchFamily="18" charset="0"/>
              </a:rPr>
              <a:t>pravidla pro příjemce a žadatele včetně povinných příloh</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Obecná pravidla pro žadatele a příjemce včetně povinných příloh</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  </a:t>
            </a:r>
          </a:p>
          <a:p>
            <a:r>
              <a:rPr lang="cs-CZ" sz="1600" u="sng" dirty="0">
                <a:latin typeface="Times New Roman" pitchFamily="18" charset="0"/>
                <a:cs typeface="Times New Roman" pitchFamily="18" charset="0"/>
                <a:hlinkClick r:id="rId2"/>
              </a:rPr>
              <a:t>https://www.strukturalni-fondy.cz/cs/Microsites/IROP/Vyzvy/Vyzva-c-65-Socialni-podnikani-integrovane-projekty-CLLD</a:t>
            </a:r>
            <a:endParaRPr lang="cs-CZ" sz="1600" dirty="0">
              <a:latin typeface="Times New Roman" pitchFamily="18" charset="0"/>
              <a:cs typeface="Times New Roman" pitchFamily="18" charset="0"/>
            </a:endParaRPr>
          </a:p>
          <a:p>
            <a:pPr>
              <a:spcAft>
                <a:spcPts val="0"/>
              </a:spcAft>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spcAft>
                <a:spcPts val="0"/>
              </a:spcAft>
              <a:buFont typeface="Wingdings" panose="05000000000000000000" pitchFamily="2" charset="2"/>
              <a:buChar char="ü"/>
            </a:pPr>
            <a:r>
              <a:rPr lang="cs-CZ" sz="1500" dirty="0" smtClean="0">
                <a:latin typeface="Times New Roman" panose="02020603050405020304" pitchFamily="18" charset="0"/>
                <a:ea typeface="Times New Roman" panose="02020603050405020304" pitchFamily="18" charset="0"/>
                <a:cs typeface="Times New Roman" panose="02020603050405020304" pitchFamily="18" charset="0"/>
              </a:rPr>
              <a:t>Výzvy </a:t>
            </a:r>
            <a:r>
              <a:rPr lang="cs-CZ" sz="1500" dirty="0">
                <a:latin typeface="Times New Roman" panose="02020603050405020304" pitchFamily="18" charset="0"/>
                <a:ea typeface="Times New Roman" panose="02020603050405020304" pitchFamily="18" charset="0"/>
                <a:cs typeface="Times New Roman" panose="02020603050405020304" pitchFamily="18" charset="0"/>
              </a:rPr>
              <a:t>MAS Vladař</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Harmonogram výzev</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Interní postupy pro období 2014 – 2023 včetně povinných příloh</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Kritéria pro </a:t>
            </a:r>
            <a:r>
              <a:rPr lang="cs-CZ" sz="1500" dirty="0" err="1">
                <a:latin typeface="Times New Roman" panose="02020603050405020304" pitchFamily="18" charset="0"/>
                <a:ea typeface="Times New Roman" panose="02020603050405020304" pitchFamily="18" charset="0"/>
                <a:cs typeface="Times New Roman" panose="02020603050405020304" pitchFamily="18" charset="0"/>
              </a:rPr>
              <a:t>FNaP</a:t>
            </a:r>
            <a:r>
              <a:rPr lang="cs-CZ" sz="1500" dirty="0">
                <a:latin typeface="Times New Roman" panose="02020603050405020304" pitchFamily="18" charset="0"/>
                <a:ea typeface="Times New Roman" panose="02020603050405020304" pitchFamily="18" charset="0"/>
                <a:cs typeface="Times New Roman" panose="02020603050405020304" pitchFamily="18" charset="0"/>
              </a:rPr>
              <a:t> (formální hodnocení a přijatelnost projektu) a věcného hodnocení projektu</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Kontrolní listy pro hodnocení projektů</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Výsledky a informace k podaným žádostem přes systém MS2014+</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Výsledky hodnocení žádostí / projektů</a:t>
            </a:r>
            <a:endParaRPr lang="cs-CZ" sz="15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cs-CZ" sz="1500" dirty="0">
                <a:latin typeface="Times New Roman" panose="02020603050405020304" pitchFamily="18" charset="0"/>
                <a:ea typeface="Times New Roman" panose="02020603050405020304" pitchFamily="18" charset="0"/>
                <a:cs typeface="Times New Roman" panose="02020603050405020304" pitchFamily="18" charset="0"/>
              </a:rPr>
              <a:t> </a:t>
            </a:r>
          </a:p>
          <a:p>
            <a:pPr>
              <a:spcAft>
                <a:spcPts val="0"/>
              </a:spcAft>
            </a:pPr>
            <a:r>
              <a:rPr lang="cs-CZ" sz="1500" u="sng" dirty="0" smtClea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a:t>
            </a:r>
            <a:r>
              <a:rPr lang="cs-CZ" sz="15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a:t>
            </a:r>
            <a:r>
              <a:rPr lang="cs-CZ" sz="1500" u="sng" dirty="0" smtClea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www.vladar.cz/integrovany-operacni-program-vypis-text-14.html</a:t>
            </a:r>
            <a:endParaRPr lang="cs-CZ" sz="15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138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9743" y="33840"/>
            <a:ext cx="11952514" cy="6790320"/>
          </a:xfrm>
          <a:prstGeom prst="rect">
            <a:avLst/>
          </a:prstGeom>
        </p:spPr>
        <p:txBody>
          <a:bodyPr wrap="square" anchor="ctr">
            <a:spAutoFit/>
          </a:bodyPr>
          <a:lstStyle/>
          <a:p>
            <a:pPr algn="just">
              <a:spcAft>
                <a:spcPts val="0"/>
              </a:spcAft>
            </a:pPr>
            <a:r>
              <a:rPr lang="cs-CZ" sz="1700" b="1" u="sng" dirty="0" smtClean="0">
                <a:latin typeface="Times New Roman" panose="02020603050405020304" pitchFamily="18" charset="0"/>
                <a:ea typeface="Times New Roman" panose="02020603050405020304" pitchFamily="18" charset="0"/>
                <a:cs typeface="Times New Roman" panose="02020603050405020304" pitchFamily="18" charset="0"/>
              </a:rPr>
              <a:t>Míra </a:t>
            </a:r>
            <a:r>
              <a:rPr lang="cs-CZ" sz="1700" b="1" u="sng" dirty="0">
                <a:latin typeface="Times New Roman" panose="02020603050405020304" pitchFamily="18" charset="0"/>
                <a:ea typeface="Times New Roman" panose="02020603050405020304" pitchFamily="18" charset="0"/>
                <a:cs typeface="Times New Roman" panose="02020603050405020304" pitchFamily="18" charset="0"/>
              </a:rPr>
              <a:t>podpory:</a:t>
            </a:r>
            <a:endParaRPr lang="cs-CZ" sz="17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endParaRPr lang="cs-CZ" sz="15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cs-CZ" sz="15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Podíl financování z celkových způsobilých výdajů</a:t>
            </a:r>
            <a:r>
              <a:rPr lang="cs-CZ" sz="15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cs-CZ" sz="15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EFRR</a:t>
            </a:r>
            <a:r>
              <a:rPr lang="cs-CZ" sz="15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cs-CZ" sz="15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95 %</a:t>
            </a:r>
            <a:r>
              <a:rPr lang="cs-CZ" sz="15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cs-CZ" sz="15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Příjemce	5 </a:t>
            </a:r>
            <a:r>
              <a:rPr lang="cs-CZ" sz="15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cs-CZ" sz="1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cs-CZ" sz="15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500" dirty="0">
              <a:latin typeface="Times New Roman" panose="02020603050405020304" pitchFamily="18" charset="0"/>
              <a:ea typeface="Times New Roman" panose="02020603050405020304" pitchFamily="18" charset="0"/>
              <a:cs typeface="Times New Roman" panose="02020603050405020304" pitchFamily="18" charset="0"/>
            </a:endParaRPr>
          </a:p>
          <a:p>
            <a:r>
              <a:rPr lang="cs-CZ" sz="1500" b="1" dirty="0">
                <a:latin typeface="Times New Roman" pitchFamily="18" charset="0"/>
                <a:cs typeface="Times New Roman" pitchFamily="18" charset="0"/>
              </a:rPr>
              <a:t>Minimální výše celkových způsobilých výdajů na jeden projekt </a:t>
            </a:r>
            <a:r>
              <a:rPr lang="cs-CZ" sz="1500" dirty="0">
                <a:latin typeface="Times New Roman" pitchFamily="18" charset="0"/>
                <a:cs typeface="Times New Roman" pitchFamily="18" charset="0"/>
              </a:rPr>
              <a:t>není stanovena.</a:t>
            </a:r>
          </a:p>
          <a:p>
            <a:r>
              <a:rPr lang="cs-CZ" sz="1500" b="1" dirty="0" smtClean="0">
                <a:latin typeface="Times New Roman" pitchFamily="18" charset="0"/>
                <a:cs typeface="Times New Roman" pitchFamily="18" charset="0"/>
              </a:rPr>
              <a:t>Maximální </a:t>
            </a:r>
            <a:r>
              <a:rPr lang="cs-CZ" sz="1500" b="1" dirty="0">
                <a:latin typeface="Times New Roman" pitchFamily="18" charset="0"/>
                <a:cs typeface="Times New Roman" pitchFamily="18" charset="0"/>
              </a:rPr>
              <a:t>výše podpory z EFRR na jeden projekt </a:t>
            </a:r>
            <a:r>
              <a:rPr lang="cs-CZ" sz="1500" dirty="0">
                <a:latin typeface="Times New Roman" pitchFamily="18" charset="0"/>
                <a:cs typeface="Times New Roman" pitchFamily="18" charset="0"/>
              </a:rPr>
              <a:t>do výše nevyčerpaného limitu podpory de </a:t>
            </a:r>
            <a:r>
              <a:rPr lang="cs-CZ" sz="1500" dirty="0" err="1">
                <a:latin typeface="Times New Roman" pitchFamily="18" charset="0"/>
                <a:cs typeface="Times New Roman" pitchFamily="18" charset="0"/>
              </a:rPr>
              <a:t>minimis</a:t>
            </a:r>
            <a:r>
              <a:rPr lang="cs-CZ" sz="1500" dirty="0">
                <a:latin typeface="Times New Roman" pitchFamily="18" charset="0"/>
                <a:cs typeface="Times New Roman" pitchFamily="18" charset="0"/>
              </a:rPr>
              <a:t>.</a:t>
            </a:r>
          </a:p>
          <a:p>
            <a:r>
              <a:rPr lang="cs-CZ" sz="1500" dirty="0">
                <a:latin typeface="Times New Roman" pitchFamily="18" charset="0"/>
                <a:cs typeface="Times New Roman" pitchFamily="18" charset="0"/>
              </a:rPr>
              <a:t> </a:t>
            </a:r>
          </a:p>
          <a:p>
            <a:r>
              <a:rPr lang="cs-CZ" sz="1500" dirty="0">
                <a:latin typeface="Times New Roman" pitchFamily="18" charset="0"/>
                <a:cs typeface="Times New Roman" pitchFamily="18" charset="0"/>
              </a:rPr>
              <a:t>Celkový součet podpor de </a:t>
            </a:r>
            <a:r>
              <a:rPr lang="cs-CZ" sz="1500" dirty="0" err="1">
                <a:latin typeface="Times New Roman" pitchFamily="18" charset="0"/>
                <a:cs typeface="Times New Roman" pitchFamily="18" charset="0"/>
              </a:rPr>
              <a:t>minimis</a:t>
            </a:r>
            <a:r>
              <a:rPr lang="cs-CZ" sz="1500" dirty="0">
                <a:latin typeface="Times New Roman" pitchFamily="18" charset="0"/>
                <a:cs typeface="Times New Roman" pitchFamily="18" charset="0"/>
              </a:rPr>
              <a:t>, poskytnutých jednomu příjemci, </a:t>
            </a:r>
            <a:r>
              <a:rPr lang="cs-CZ" sz="1500" b="1" dirty="0">
                <a:latin typeface="Times New Roman" pitchFamily="18" charset="0"/>
                <a:cs typeface="Times New Roman" pitchFamily="18" charset="0"/>
              </a:rPr>
              <a:t>nesmí </a:t>
            </a:r>
            <a:r>
              <a:rPr lang="cs-CZ" sz="1500" dirty="0">
                <a:latin typeface="Times New Roman" pitchFamily="18" charset="0"/>
                <a:cs typeface="Times New Roman" pitchFamily="18" charset="0"/>
              </a:rPr>
              <a:t>za předchozí dvě rozhodná období (účetní období nepřetržitě po sobě jdoucích dvanáct měsíců) a v běžném fiskálním roce přesáhnout </a:t>
            </a:r>
            <a:r>
              <a:rPr lang="cs-CZ" sz="1500" b="1" dirty="0">
                <a:latin typeface="Times New Roman" pitchFamily="18" charset="0"/>
                <a:cs typeface="Times New Roman" pitchFamily="18" charset="0"/>
              </a:rPr>
              <a:t>200 000 EUR</a:t>
            </a:r>
            <a:r>
              <a:rPr lang="cs-CZ" sz="1500" dirty="0">
                <a:latin typeface="Times New Roman" pitchFamily="18" charset="0"/>
                <a:cs typeface="Times New Roman" pitchFamily="18" charset="0"/>
              </a:rPr>
              <a:t>.</a:t>
            </a:r>
          </a:p>
          <a:p>
            <a:r>
              <a:rPr lang="cs-CZ" sz="1500" dirty="0">
                <a:latin typeface="Times New Roman" pitchFamily="18" charset="0"/>
                <a:cs typeface="Times New Roman" pitchFamily="18" charset="0"/>
              </a:rPr>
              <a:t> </a:t>
            </a:r>
          </a:p>
          <a:p>
            <a:r>
              <a:rPr lang="cs-CZ" sz="1500" b="1" u="sng" dirty="0">
                <a:latin typeface="Times New Roman" pitchFamily="18" charset="0"/>
                <a:cs typeface="Times New Roman" pitchFamily="18" charset="0"/>
              </a:rPr>
              <a:t>Režim de </a:t>
            </a:r>
            <a:r>
              <a:rPr lang="cs-CZ" sz="1500" b="1" u="sng" dirty="0" err="1">
                <a:latin typeface="Times New Roman" pitchFamily="18" charset="0"/>
                <a:cs typeface="Times New Roman" pitchFamily="18" charset="0"/>
              </a:rPr>
              <a:t>minimis</a:t>
            </a:r>
            <a:r>
              <a:rPr lang="cs-CZ" sz="1500" b="1" u="sng" dirty="0">
                <a:latin typeface="Times New Roman" pitchFamily="18" charset="0"/>
                <a:cs typeface="Times New Roman" pitchFamily="18" charset="0"/>
              </a:rPr>
              <a:t>:</a:t>
            </a:r>
            <a:endParaRPr lang="cs-CZ" sz="1500" dirty="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marL="285750" lvl="0" indent="-285750">
              <a:buFont typeface="Wingdings" pitchFamily="2" charset="2"/>
              <a:buChar char="Ø"/>
            </a:pPr>
            <a:r>
              <a:rPr lang="cs-CZ" sz="1500" b="1" dirty="0">
                <a:latin typeface="Times New Roman" pitchFamily="18" charset="0"/>
                <a:cs typeface="Times New Roman" pitchFamily="18" charset="0"/>
              </a:rPr>
              <a:t>Nařízení č. 1407/2013</a:t>
            </a:r>
            <a:r>
              <a:rPr lang="cs-CZ" sz="1500" dirty="0">
                <a:latin typeface="Times New Roman" pitchFamily="18" charset="0"/>
                <a:cs typeface="Times New Roman" pitchFamily="18" charset="0"/>
              </a:rPr>
              <a:t> ze dne 18. prosince 2013 o použití článku 107 a 108 Smlouvy o fungování Evropské unie na podporu de </a:t>
            </a:r>
            <a:r>
              <a:rPr lang="cs-CZ" sz="1500" dirty="0" err="1">
                <a:latin typeface="Times New Roman" pitchFamily="18" charset="0"/>
                <a:cs typeface="Times New Roman" pitchFamily="18" charset="0"/>
              </a:rPr>
              <a:t>minimis</a:t>
            </a:r>
            <a:endParaRPr lang="cs-CZ" sz="1500" dirty="0">
              <a:latin typeface="Times New Roman" pitchFamily="18" charset="0"/>
              <a:cs typeface="Times New Roman" pitchFamily="18" charset="0"/>
            </a:endParaRPr>
          </a:p>
          <a:p>
            <a:r>
              <a:rPr lang="cs-CZ" sz="1500" dirty="0">
                <a:latin typeface="Times New Roman" pitchFamily="18" charset="0"/>
                <a:cs typeface="Times New Roman" pitchFamily="18" charset="0"/>
              </a:rPr>
              <a:t> </a:t>
            </a:r>
          </a:p>
          <a:p>
            <a:pPr marL="285750" lvl="0" indent="-285750">
              <a:buFont typeface="Wingdings" pitchFamily="2" charset="2"/>
              <a:buChar char="Ø"/>
            </a:pPr>
            <a:r>
              <a:rPr lang="cs-CZ" sz="1500" b="1" dirty="0">
                <a:latin typeface="Times New Roman" pitchFamily="18" charset="0"/>
                <a:cs typeface="Times New Roman" pitchFamily="18" charset="0"/>
              </a:rPr>
              <a:t>Celkový součet podpor de </a:t>
            </a:r>
            <a:r>
              <a:rPr lang="cs-CZ" sz="1500" b="1" dirty="0" err="1">
                <a:latin typeface="Times New Roman" pitchFamily="18" charset="0"/>
                <a:cs typeface="Times New Roman" pitchFamily="18" charset="0"/>
              </a:rPr>
              <a:t>minimis</a:t>
            </a:r>
            <a:r>
              <a:rPr lang="cs-CZ" sz="1500" dirty="0">
                <a:latin typeface="Times New Roman" pitchFamily="18" charset="0"/>
                <a:cs typeface="Times New Roman" pitchFamily="18" charset="0"/>
              </a:rPr>
              <a:t>, poskytnutých jednomu příjemci, nesmí za předchozí dvě rozhodná období (účetní období nepřetržitě po sobě jdoucích dvanáct měsíců) a běžném fiskálním roce přesáhnout </a:t>
            </a:r>
            <a:r>
              <a:rPr lang="cs-CZ" sz="1500" b="1" dirty="0">
                <a:latin typeface="Times New Roman" pitchFamily="18" charset="0"/>
                <a:cs typeface="Times New Roman" pitchFamily="18" charset="0"/>
              </a:rPr>
              <a:t>200 000 EUR</a:t>
            </a:r>
            <a:r>
              <a:rPr lang="cs-CZ" sz="1500" dirty="0">
                <a:latin typeface="Times New Roman" pitchFamily="18" charset="0"/>
                <a:cs typeface="Times New Roman" pitchFamily="18" charset="0"/>
              </a:rPr>
              <a:t>.</a:t>
            </a:r>
          </a:p>
          <a:p>
            <a:r>
              <a:rPr lang="cs-CZ" sz="1500" dirty="0">
                <a:latin typeface="Times New Roman" pitchFamily="18" charset="0"/>
                <a:cs typeface="Times New Roman" pitchFamily="18" charset="0"/>
              </a:rPr>
              <a:t> </a:t>
            </a:r>
          </a:p>
          <a:p>
            <a:pPr marL="285750" indent="-285750">
              <a:buFont typeface="Wingdings" pitchFamily="2" charset="2"/>
              <a:buChar char="Ø"/>
            </a:pPr>
            <a:r>
              <a:rPr lang="cs-CZ" sz="1500" b="1" dirty="0">
                <a:latin typeface="Times New Roman" pitchFamily="18" charset="0"/>
                <a:cs typeface="Times New Roman" pitchFamily="18" charset="0"/>
              </a:rPr>
              <a:t>V případě, že žadatel obdržel jakoukoliv podporu de </a:t>
            </a:r>
            <a:r>
              <a:rPr lang="cs-CZ" sz="1500" b="1" dirty="0" err="1">
                <a:latin typeface="Times New Roman" pitchFamily="18" charset="0"/>
                <a:cs typeface="Times New Roman" pitchFamily="18" charset="0"/>
              </a:rPr>
              <a:t>minimis</a:t>
            </a:r>
            <a:r>
              <a:rPr lang="cs-CZ" sz="1500" dirty="0">
                <a:latin typeface="Times New Roman" pitchFamily="18" charset="0"/>
                <a:cs typeface="Times New Roman" pitchFamily="18" charset="0"/>
              </a:rPr>
              <a:t>, uvede údaje o této podpoře do žádosti o podporu, čerpání se bude kontrolovat v Registru de </a:t>
            </a:r>
            <a:r>
              <a:rPr lang="cs-CZ" sz="1500" dirty="0" err="1">
                <a:latin typeface="Times New Roman" pitchFamily="18" charset="0"/>
                <a:cs typeface="Times New Roman" pitchFamily="18" charset="0"/>
              </a:rPr>
              <a:t>minimis</a:t>
            </a:r>
            <a:r>
              <a:rPr lang="cs-CZ" sz="1500" dirty="0">
                <a:latin typeface="Times New Roman" pitchFamily="18" charset="0"/>
                <a:cs typeface="Times New Roman" pitchFamily="18" charset="0"/>
              </a:rPr>
              <a:t>, první kontrola při podání žádosti, druhá kontrola proběhne před vydáním </a:t>
            </a:r>
            <a:r>
              <a:rPr lang="cs-CZ" sz="1500" dirty="0" smtClean="0">
                <a:latin typeface="Times New Roman" pitchFamily="18" charset="0"/>
                <a:cs typeface="Times New Roman" pitchFamily="18" charset="0"/>
              </a:rPr>
              <a:t>Rozhodnutí</a:t>
            </a:r>
            <a:endParaRPr lang="cs-CZ" sz="1500" dirty="0">
              <a:latin typeface="Times New Roman" panose="02020603050405020304" pitchFamily="18" charset="0"/>
              <a:cs typeface="Times New Roman" panose="02020603050405020304" pitchFamily="18" charset="0"/>
            </a:endParaRPr>
          </a:p>
          <a:p>
            <a:endParaRPr lang="cs-CZ" sz="15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cs-CZ" sz="1700" b="1" u="sng" dirty="0" smtClean="0">
                <a:latin typeface="Times New Roman" panose="02020603050405020304" pitchFamily="18" charset="0"/>
                <a:ea typeface="Times New Roman" panose="02020603050405020304" pitchFamily="18" charset="0"/>
                <a:cs typeface="Times New Roman" panose="02020603050405020304" pitchFamily="18" charset="0"/>
              </a:rPr>
              <a:t>Způsobilé </a:t>
            </a:r>
            <a:r>
              <a:rPr lang="cs-CZ" sz="1700" b="1" u="sng" dirty="0">
                <a:latin typeface="Times New Roman" panose="02020603050405020304" pitchFamily="18" charset="0"/>
                <a:ea typeface="Times New Roman" panose="02020603050405020304" pitchFamily="18" charset="0"/>
                <a:cs typeface="Times New Roman" panose="02020603050405020304" pitchFamily="18" charset="0"/>
              </a:rPr>
              <a:t>výdaje:</a:t>
            </a:r>
            <a:endParaRPr lang="cs-CZ" sz="17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cs-CZ" sz="15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cs-CZ" sz="1500" dirty="0">
              <a:latin typeface="Times New Roman" panose="02020603050405020304" pitchFamily="18" charset="0"/>
              <a:ea typeface="Times New Roman" panose="02020603050405020304" pitchFamily="18" charset="0"/>
              <a:cs typeface="Times New Roman" panose="02020603050405020304" pitchFamily="18" charset="0"/>
            </a:endParaRPr>
          </a:p>
          <a:p>
            <a:pPr marL="285750" lvl="0" indent="-285750" algn="just">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Calibri" panose="020F0502020204030204" pitchFamily="34" charset="0"/>
                <a:cs typeface="Times New Roman" panose="02020603050405020304" pitchFamily="18" charset="0"/>
              </a:rPr>
              <a:t>musí být vynaloženy v souladu s cíli programu a specifického cíle 2.1</a:t>
            </a:r>
            <a:endParaRPr lang="cs-CZ" sz="1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Calibri" panose="020F0502020204030204" pitchFamily="34" charset="0"/>
                <a:cs typeface="Times New Roman" panose="02020603050405020304" pitchFamily="18" charset="0"/>
              </a:rPr>
              <a:t>musí přímo souviset s realizací projektu</a:t>
            </a:r>
            <a:endParaRPr lang="cs-CZ" sz="1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Calibri" panose="020F0502020204030204" pitchFamily="34" charset="0"/>
                <a:cs typeface="Times New Roman" panose="02020603050405020304" pitchFamily="18" charset="0"/>
              </a:rPr>
              <a:t>musí vzniknout a být vynaloženy v období od 1. 1. 2014 do data ukončení realizace projektu uvedeného v Rozhodnutí</a:t>
            </a:r>
            <a:endParaRPr lang="cs-CZ" sz="1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Calibri" panose="020F0502020204030204" pitchFamily="34" charset="0"/>
                <a:cs typeface="Times New Roman" panose="02020603050405020304" pitchFamily="18" charset="0"/>
              </a:rPr>
              <a:t>musí být doloženy průkaznými doklady</a:t>
            </a:r>
            <a:endParaRPr lang="cs-CZ" sz="1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15000"/>
              </a:lnSpc>
              <a:spcAft>
                <a:spcPts val="0"/>
              </a:spcAft>
              <a:buFont typeface="Wingdings" panose="05000000000000000000" pitchFamily="2" charset="2"/>
              <a:buChar char="ü"/>
            </a:pPr>
            <a:r>
              <a:rPr lang="cs-CZ" sz="1500" dirty="0">
                <a:latin typeface="Times New Roman" panose="02020603050405020304" pitchFamily="18" charset="0"/>
                <a:ea typeface="Calibri" panose="020F0502020204030204" pitchFamily="34" charset="0"/>
                <a:cs typeface="Times New Roman" panose="02020603050405020304" pitchFamily="18" charset="0"/>
              </a:rPr>
              <a:t>nesmí přesáhnout výši výdajů uvedenou v každé jednotlivé smlouvě, uzavřené s dodavatelem, příp. jejích </a:t>
            </a:r>
            <a:r>
              <a:rPr lang="cs-CZ" sz="1500" dirty="0" smtClean="0">
                <a:latin typeface="Times New Roman" panose="02020603050405020304" pitchFamily="18" charset="0"/>
                <a:ea typeface="Calibri" panose="020F0502020204030204" pitchFamily="34" charset="0"/>
                <a:cs typeface="Times New Roman" panose="02020603050405020304" pitchFamily="18" charset="0"/>
              </a:rPr>
              <a:t>dodatcích</a:t>
            </a:r>
            <a:endParaRPr lang="cs-CZ" sz="1500" dirty="0" smtClean="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16488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65463" y="35764"/>
            <a:ext cx="11861074" cy="6786473"/>
          </a:xfrm>
          <a:prstGeom prst="rect">
            <a:avLst/>
          </a:prstGeom>
        </p:spPr>
        <p:txBody>
          <a:bodyPr wrap="square" anchor="ctr">
            <a:spAutoFit/>
          </a:bodyPr>
          <a:lstStyle/>
          <a:p>
            <a:pPr algn="just"/>
            <a:r>
              <a:rPr lang="cs-CZ" sz="1500" b="1" u="sng" dirty="0">
                <a:latin typeface="Times New Roman" pitchFamily="18" charset="0"/>
                <a:cs typeface="Times New Roman" pitchFamily="18" charset="0"/>
              </a:rPr>
              <a:t>Způsobilé výdaje</a:t>
            </a:r>
            <a:r>
              <a:rPr lang="cs-CZ" sz="1500" u="sng" dirty="0">
                <a:latin typeface="Times New Roman" pitchFamily="18" charset="0"/>
                <a:cs typeface="Times New Roman" pitchFamily="18" charset="0"/>
              </a:rPr>
              <a:t>:</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marL="285750" lvl="0" indent="-285750" algn="just">
              <a:buFont typeface="Wingdings" pitchFamily="2" charset="2"/>
              <a:buChar char="Ø"/>
            </a:pPr>
            <a:r>
              <a:rPr lang="cs-CZ" sz="1500" dirty="0">
                <a:latin typeface="Times New Roman" pitchFamily="18" charset="0"/>
                <a:cs typeface="Times New Roman" pitchFamily="18" charset="0"/>
              </a:rPr>
              <a:t>musí být vynaloženy v souladu s cíli programu a specifického cíle 2.2</a:t>
            </a:r>
          </a:p>
          <a:p>
            <a:pPr marL="285750" lvl="0" indent="-285750" algn="just">
              <a:buFont typeface="Wingdings" pitchFamily="2" charset="2"/>
              <a:buChar char="Ø"/>
            </a:pPr>
            <a:r>
              <a:rPr lang="cs-CZ" sz="1500" dirty="0">
                <a:latin typeface="Times New Roman" pitchFamily="18" charset="0"/>
                <a:cs typeface="Times New Roman" pitchFamily="18" charset="0"/>
              </a:rPr>
              <a:t>musí přímo souviset s realizací projektu</a:t>
            </a:r>
          </a:p>
          <a:p>
            <a:pPr marL="285750" lvl="0" indent="-285750" algn="just">
              <a:buFont typeface="Wingdings" pitchFamily="2" charset="2"/>
              <a:buChar char="Ø"/>
            </a:pPr>
            <a:r>
              <a:rPr lang="cs-CZ" sz="1500" dirty="0">
                <a:latin typeface="Times New Roman" pitchFamily="18" charset="0"/>
                <a:cs typeface="Times New Roman" pitchFamily="18" charset="0"/>
              </a:rPr>
              <a:t>musí vzniknout a být vynaloženy v období od 1. 1. 2014 do data ukončení realizace projektu podle Rozhodnutí</a:t>
            </a:r>
          </a:p>
          <a:p>
            <a:pPr marL="285750" lvl="0" indent="-285750" algn="just">
              <a:buFont typeface="Wingdings" pitchFamily="2" charset="2"/>
              <a:buChar char="Ø"/>
            </a:pPr>
            <a:r>
              <a:rPr lang="cs-CZ" sz="1500" dirty="0">
                <a:latin typeface="Times New Roman" pitchFamily="18" charset="0"/>
                <a:cs typeface="Times New Roman" pitchFamily="18" charset="0"/>
              </a:rPr>
              <a:t>musí být doloženy průkaznými doklady</a:t>
            </a:r>
          </a:p>
          <a:p>
            <a:pPr marL="285750" lvl="0" indent="-285750" algn="just">
              <a:buFont typeface="Wingdings" pitchFamily="2" charset="2"/>
              <a:buChar char="Ø"/>
            </a:pPr>
            <a:r>
              <a:rPr lang="cs-CZ" sz="1500" dirty="0">
                <a:latin typeface="Times New Roman" pitchFamily="18" charset="0"/>
                <a:cs typeface="Times New Roman" pitchFamily="18" charset="0"/>
              </a:rPr>
              <a:t>nesmí přesáhnout výši výdajů uvedenou v každé jednotlivé smlouvě uzavřené s dodavatelem, příp. v jejích dodatcích</a:t>
            </a:r>
          </a:p>
          <a:p>
            <a:pPr marL="285750" lvl="0" indent="-285750" algn="just">
              <a:buFont typeface="Wingdings" pitchFamily="2" charset="2"/>
              <a:buChar char="Ø"/>
            </a:pPr>
            <a:r>
              <a:rPr lang="cs-CZ" sz="1500" dirty="0">
                <a:latin typeface="Times New Roman" pitchFamily="18" charset="0"/>
                <a:cs typeface="Times New Roman" pitchFamily="18" charset="0"/>
              </a:rPr>
              <a:t>při rozšíření podniku se způsobilé výdaje projektu týkají pouze rozšíření kapacity podniku</a:t>
            </a:r>
          </a:p>
          <a:p>
            <a:pPr marL="285750" lvl="0" indent="-285750" algn="just">
              <a:buFont typeface="Wingdings" pitchFamily="2" charset="2"/>
              <a:buChar char="Ø"/>
            </a:pPr>
            <a:r>
              <a:rPr lang="cs-CZ" sz="1500" dirty="0">
                <a:latin typeface="Times New Roman" pitchFamily="18" charset="0"/>
                <a:cs typeface="Times New Roman" pitchFamily="18" charset="0"/>
              </a:rPr>
              <a:t>nákup použitého dlouhodobého hmotného majetku je způsobilým výdajem, pokud je jeho pořizovací cena nižší než výdaj na nový majetek; majetek bude oceněn znaleckým posudkem podle zákona č. 151/1997 Sb., o oceňování majetku, ve znění pozdějších předpisů; zároveň platí podmínka, že současný nebo některý z předcházejících vlastníků tohoto majetku v posledních pěti letech před předložením žádosti o podporu z IROP neobdržel dotaci z veřejných zdrojů na uvedený majetek.</a:t>
            </a: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u="sng" dirty="0" smtClean="0">
                <a:latin typeface="Times New Roman" pitchFamily="18" charset="0"/>
                <a:cs typeface="Times New Roman" pitchFamily="18" charset="0"/>
              </a:rPr>
              <a:t>Podporované </a:t>
            </a:r>
            <a:r>
              <a:rPr lang="cs-CZ" sz="1500" b="1" u="sng" dirty="0">
                <a:latin typeface="Times New Roman" pitchFamily="18" charset="0"/>
                <a:cs typeface="Times New Roman" pitchFamily="18" charset="0"/>
              </a:rPr>
              <a:t>aktivity:</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Nová výstavba, nákup objektů, stavební úpravy, nákup zařízení a vybavení, které vytvoří podmínky pro sociální podnikání</a:t>
            </a:r>
            <a:r>
              <a:rPr lang="cs-CZ" sz="1500" dirty="0" smtClean="0">
                <a:latin typeface="Times New Roman" pitchFamily="18" charset="0"/>
                <a:cs typeface="Times New Roman" pitchFamily="18" charset="0"/>
              </a:rPr>
              <a:t>.</a:t>
            </a:r>
          </a:p>
          <a:p>
            <a:pPr algn="just"/>
            <a:endParaRPr lang="cs-CZ" sz="1500" dirty="0">
              <a:latin typeface="Times New Roman" pitchFamily="18" charset="0"/>
              <a:cs typeface="Times New Roman" pitchFamily="18" charset="0"/>
            </a:endParaRPr>
          </a:p>
          <a:p>
            <a:pPr marL="285750" indent="-285750" algn="just">
              <a:buFont typeface="Wingdings" pitchFamily="2" charset="2"/>
              <a:buChar char="Ø"/>
            </a:pPr>
            <a:r>
              <a:rPr lang="cs-CZ" sz="1500" b="1" dirty="0">
                <a:latin typeface="Times New Roman" pitchFamily="18" charset="0"/>
                <a:cs typeface="Times New Roman" pitchFamily="18" charset="0"/>
              </a:rPr>
              <a:t>Vznik nového sociálního podniku</a:t>
            </a:r>
            <a:endParaRPr lang="cs-CZ" sz="1500" dirty="0">
              <a:latin typeface="Times New Roman" pitchFamily="18" charset="0"/>
              <a:cs typeface="Times New Roman" pitchFamily="18" charset="0"/>
            </a:endParaRPr>
          </a:p>
          <a:p>
            <a:pPr marL="742950" lvl="1" indent="-285750" algn="just">
              <a:buFont typeface="Wingdings" pitchFamily="2" charset="2"/>
              <a:buChar char="ü"/>
            </a:pPr>
            <a:r>
              <a:rPr lang="cs-CZ" sz="1500" dirty="0">
                <a:latin typeface="Times New Roman" pitchFamily="18" charset="0"/>
                <a:cs typeface="Times New Roman" pitchFamily="18" charset="0"/>
              </a:rPr>
              <a:t>nový podnikatelský subjekt (doposud nezahájil ekonomickou činnost)</a:t>
            </a:r>
          </a:p>
          <a:p>
            <a:pPr marL="742950" lvl="1" indent="-285750" algn="just">
              <a:buFont typeface="Wingdings" pitchFamily="2" charset="2"/>
              <a:buChar char="ü"/>
            </a:pPr>
            <a:r>
              <a:rPr lang="cs-CZ" sz="1500" dirty="0">
                <a:latin typeface="Times New Roman" pitchFamily="18" charset="0"/>
                <a:cs typeface="Times New Roman" pitchFamily="18" charset="0"/>
              </a:rPr>
              <a:t>rozšíření stávajícího podnikatelského subjektu = nový předmět podnikání, nově zřízená živnost (volná, řemeslná, koncesovaná), nový obor činnosti v rámci živnosti volné</a:t>
            </a:r>
          </a:p>
          <a:p>
            <a:pPr algn="just"/>
            <a:r>
              <a:rPr lang="cs-CZ" sz="1500" i="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Za nový podnikatelský subjekt nelze považovat formální přesun podnikání zakládajícím subjektem na nový podnikatelský subjekt. Za formální přesun podnikání je považováno založení nové společnosti ve stávajícím oboru činnosti žadatele, který má za následek utlumení rozvoje stávající společnosti žadatele.</a:t>
            </a: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Oprávnění k provozování nového předmětu podnikání/živnosti musí být vydáno před podáním žádosti o podporu a musí přímo souviset s podnikatelskou činností, která je předmětem podpory. Žadatel může zahájit novou ekonomickou činnost, která je předmětem podpory, nejdříve s datem zahájení realizace projektu, uvedeném v právním aktu</a:t>
            </a:r>
            <a:r>
              <a:rPr lang="cs-CZ" sz="1500" dirty="0" smtClean="0">
                <a:latin typeface="Times New Roman" pitchFamily="18" charset="0"/>
                <a:cs typeface="Times New Roman" pitchFamily="18" charset="0"/>
              </a:rPr>
              <a:t>.</a:t>
            </a:r>
            <a:endParaRPr lang="cs-CZ" sz="1500" dirty="0">
              <a:latin typeface="Times New Roman" pitchFamily="18" charset="0"/>
              <a:cs typeface="Times New Roman" pitchFamily="18" charset="0"/>
            </a:endParaRPr>
          </a:p>
        </p:txBody>
      </p:sp>
    </p:spTree>
    <p:extLst>
      <p:ext uri="{BB962C8B-B14F-4D97-AF65-F5344CB8AC3E}">
        <p14:creationId xmlns:p14="http://schemas.microsoft.com/office/powerpoint/2010/main" val="3215769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11183" y="35764"/>
            <a:ext cx="11769634" cy="6786473"/>
          </a:xfrm>
          <a:prstGeom prst="rect">
            <a:avLst/>
          </a:prstGeom>
        </p:spPr>
        <p:txBody>
          <a:bodyPr wrap="square" anchor="ctr">
            <a:spAutoFit/>
          </a:bodyPr>
          <a:lstStyle/>
          <a:p>
            <a:pPr marL="285750" lvl="0" indent="-285750" algn="just">
              <a:buFont typeface="Wingdings" pitchFamily="2" charset="2"/>
              <a:buChar char="Ø"/>
            </a:pPr>
            <a:r>
              <a:rPr lang="cs-CZ" sz="1500" b="1" dirty="0">
                <a:latin typeface="Times New Roman" pitchFamily="18" charset="0"/>
                <a:cs typeface="Times New Roman" pitchFamily="18" charset="0"/>
              </a:rPr>
              <a:t>Rozšíření sociálního podniku</a:t>
            </a:r>
            <a:endParaRPr lang="cs-CZ" sz="1500" dirty="0">
              <a:latin typeface="Times New Roman" pitchFamily="18" charset="0"/>
              <a:cs typeface="Times New Roman" pitchFamily="18" charset="0"/>
            </a:endParaRPr>
          </a:p>
          <a:p>
            <a:pPr marL="742950" lvl="1" indent="-285750" algn="just">
              <a:buFont typeface="Wingdings" pitchFamily="2" charset="2"/>
              <a:buChar char="ü"/>
            </a:pPr>
            <a:r>
              <a:rPr lang="cs-CZ" sz="1500" dirty="0">
                <a:latin typeface="Times New Roman" pitchFamily="18" charset="0"/>
                <a:cs typeface="Times New Roman" pitchFamily="18" charset="0"/>
              </a:rPr>
              <a:t>rozšíření nabízených produktů</a:t>
            </a:r>
          </a:p>
          <a:p>
            <a:pPr marL="742950" lvl="1" indent="-285750" algn="just">
              <a:buFont typeface="Wingdings" pitchFamily="2" charset="2"/>
              <a:buChar char="ü"/>
            </a:pPr>
            <a:r>
              <a:rPr lang="cs-CZ" sz="1500" dirty="0">
                <a:latin typeface="Times New Roman" pitchFamily="18" charset="0"/>
                <a:cs typeface="Times New Roman" pitchFamily="18" charset="0"/>
              </a:rPr>
              <a:t>rozšíření prostorové kapacity podniku</a:t>
            </a:r>
          </a:p>
          <a:p>
            <a:pPr marL="742950" lvl="1" indent="-285750" algn="just">
              <a:buFont typeface="Wingdings" pitchFamily="2" charset="2"/>
              <a:buChar char="ü"/>
            </a:pPr>
            <a:r>
              <a:rPr lang="cs-CZ" sz="1500" dirty="0">
                <a:latin typeface="Times New Roman" pitchFamily="18" charset="0"/>
                <a:cs typeface="Times New Roman" pitchFamily="18" charset="0"/>
              </a:rPr>
              <a:t>zavedení nových technologií výroby</a:t>
            </a:r>
          </a:p>
          <a:p>
            <a:pPr marL="742950" lvl="1" indent="-285750" algn="just">
              <a:buFont typeface="Wingdings" pitchFamily="2" charset="2"/>
              <a:buChar char="ü"/>
            </a:pPr>
            <a:r>
              <a:rPr lang="cs-CZ" sz="1500" dirty="0">
                <a:latin typeface="Times New Roman" pitchFamily="18" charset="0"/>
                <a:cs typeface="Times New Roman" pitchFamily="18" charset="0"/>
              </a:rPr>
              <a:t>zefektivnění procesů v podniku</a:t>
            </a:r>
          </a:p>
          <a:p>
            <a:pPr algn="just"/>
            <a:r>
              <a:rPr lang="cs-CZ" sz="1500" i="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Rozšíření musí být </a:t>
            </a:r>
            <a:r>
              <a:rPr lang="cs-CZ" sz="1500" b="1" dirty="0">
                <a:latin typeface="Times New Roman" pitchFamily="18" charset="0"/>
                <a:cs typeface="Times New Roman" pitchFamily="18" charset="0"/>
              </a:rPr>
              <a:t>propojené s personálním rozšířením</a:t>
            </a:r>
            <a:r>
              <a:rPr lang="cs-CZ" sz="1500" dirty="0">
                <a:latin typeface="Times New Roman" pitchFamily="18" charset="0"/>
                <a:cs typeface="Times New Roman" pitchFamily="18" charset="0"/>
              </a:rPr>
              <a:t>, tím se rozumí přijetí zaměstnanců na nově vytvořená místa vzniklá rozšířením. </a:t>
            </a:r>
            <a:r>
              <a:rPr lang="cs-CZ" sz="1500" b="1" dirty="0">
                <a:latin typeface="Times New Roman" pitchFamily="18" charset="0"/>
                <a:cs typeface="Times New Roman" pitchFamily="18" charset="0"/>
              </a:rPr>
              <a:t>Musí vzniknout nová pracovní místa pro osoby z cílových skupin, aby byl splněn min. 30% podíl zaměstnanců z cílových skupin z celkového počtu zaměstnanců sociálního podniku.</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Požadován je růst počtu zaměstnaných osob z cílových skupin, který nesmí nastat na úkor snížení stávajícího počtu zaměstnanců.</a:t>
            </a: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Naplnění principů sociálního podnikání prokáže žadatel detailním popisem v Podnikatelském plánu. Žadatel musí popsat, jak principy sociálního podnikání naplňuje minimálně v období 6 měsíců před podáním žádosti o podporu</a:t>
            </a:r>
            <a:r>
              <a:rPr lang="cs-CZ" sz="1500" dirty="0" smtClean="0">
                <a:latin typeface="Times New Roman" pitchFamily="18" charset="0"/>
                <a:cs typeface="Times New Roman" pitchFamily="18" charset="0"/>
              </a:rPr>
              <a:t>.</a:t>
            </a:r>
          </a:p>
          <a:p>
            <a:pPr algn="just"/>
            <a:endParaRPr lang="cs-CZ" sz="1500" dirty="0">
              <a:latin typeface="Times New Roman" pitchFamily="18" charset="0"/>
              <a:cs typeface="Times New Roman" pitchFamily="18" charset="0"/>
            </a:endParaRPr>
          </a:p>
          <a:p>
            <a:pPr lvl="0" algn="just"/>
            <a:r>
              <a:rPr lang="cs-CZ" sz="1500" b="1" dirty="0">
                <a:latin typeface="Times New Roman" pitchFamily="18" charset="0"/>
                <a:cs typeface="Times New Roman" pitchFamily="18" charset="0"/>
              </a:rPr>
              <a:t>Rozšíření stávajících nebo vznik nových podnikatelských aktivit OSVČ</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Realizací projektu vznikne nová podnikatelská aktivita nebo dojde k rozšíření podniku. V případě rozšíření existujících aktivit může jít o rozšíření nebo inovaci stávajícího oprávnění k podnikání nebo o získání nového oprávnění k podnikání.</a:t>
            </a: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u="sng" dirty="0">
                <a:latin typeface="Times New Roman" pitchFamily="18" charset="0"/>
                <a:cs typeface="Times New Roman" pitchFamily="18" charset="0"/>
              </a:rPr>
              <a:t>Indikátory:</a:t>
            </a:r>
            <a:endParaRPr lang="cs-CZ" sz="15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Žadatel je povinen se zavázat k výběru indikátoru pro zvolenou aktivitu. Výběr indikátorů je součástí podání žádosti v systému MS2014+. </a:t>
            </a: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U všech indikátorů musí být v žádosti vyplněna tato datová pole:</a:t>
            </a:r>
          </a:p>
          <a:p>
            <a:pPr algn="just"/>
            <a:r>
              <a:rPr lang="cs-CZ" sz="1500" dirty="0">
                <a:latin typeface="Times New Roman" pitchFamily="18" charset="0"/>
                <a:cs typeface="Times New Roman" pitchFamily="18" charset="0"/>
              </a:rPr>
              <a:t> </a:t>
            </a:r>
          </a:p>
          <a:p>
            <a:pPr marL="285750" lvl="0" indent="-285750" algn="just">
              <a:buFont typeface="Wingdings" pitchFamily="2" charset="2"/>
              <a:buChar char="ü"/>
            </a:pPr>
            <a:r>
              <a:rPr lang="cs-CZ" sz="1500" b="1" dirty="0">
                <a:latin typeface="Times New Roman" pitchFamily="18" charset="0"/>
                <a:cs typeface="Times New Roman" pitchFamily="18" charset="0"/>
              </a:rPr>
              <a:t>výchozí hodnota a datum</a:t>
            </a:r>
            <a:r>
              <a:rPr lang="cs-CZ" sz="1500" dirty="0">
                <a:latin typeface="Times New Roman" pitchFamily="18" charset="0"/>
                <a:cs typeface="Times New Roman" pitchFamily="18" charset="0"/>
              </a:rPr>
              <a:t>, ke kterému je stanovena, tj. datum zahájení realizace projektu</a:t>
            </a:r>
          </a:p>
          <a:p>
            <a:pPr marL="285750" lvl="0" indent="-285750" algn="just">
              <a:buFont typeface="Wingdings" pitchFamily="2" charset="2"/>
              <a:buChar char="ü"/>
            </a:pPr>
            <a:r>
              <a:rPr lang="cs-CZ" sz="1500" b="1" dirty="0">
                <a:latin typeface="Times New Roman" pitchFamily="18" charset="0"/>
                <a:cs typeface="Times New Roman" pitchFamily="18" charset="0"/>
              </a:rPr>
              <a:t>cílová hodnota</a:t>
            </a:r>
            <a:r>
              <a:rPr lang="cs-CZ" sz="1500" dirty="0">
                <a:latin typeface="Times New Roman" pitchFamily="18" charset="0"/>
                <a:cs typeface="Times New Roman" pitchFamily="18" charset="0"/>
              </a:rPr>
              <a:t>, kterou se žadatel v projektu zavazuje dosáhnout, a </a:t>
            </a:r>
            <a:r>
              <a:rPr lang="cs-CZ" sz="1500" b="1" dirty="0">
                <a:latin typeface="Times New Roman" pitchFamily="18" charset="0"/>
                <a:cs typeface="Times New Roman" pitchFamily="18" charset="0"/>
              </a:rPr>
              <a:t>datum</a:t>
            </a:r>
            <a:r>
              <a:rPr lang="cs-CZ" sz="1500" dirty="0">
                <a:latin typeface="Times New Roman" pitchFamily="18" charset="0"/>
                <a:cs typeface="Times New Roman" pitchFamily="18" charset="0"/>
              </a:rPr>
              <a:t>, ke kterému ji musí naplnit</a:t>
            </a:r>
            <a:r>
              <a:rPr lang="cs-CZ" sz="1500" dirty="0" smtClean="0">
                <a:latin typeface="Times New Roman" pitchFamily="18" charset="0"/>
                <a:cs typeface="Times New Roman" pitchFamily="18" charset="0"/>
              </a:rPr>
              <a:t>.</a:t>
            </a:r>
            <a:endParaRPr lang="cs-CZ" sz="1500" dirty="0">
              <a:latin typeface="Times New Roman" pitchFamily="18" charset="0"/>
              <a:cs typeface="Times New Roman" pitchFamily="18" charset="0"/>
            </a:endParaRPr>
          </a:p>
        </p:txBody>
      </p:sp>
    </p:spTree>
    <p:extLst>
      <p:ext uri="{BB962C8B-B14F-4D97-AF65-F5344CB8AC3E}">
        <p14:creationId xmlns:p14="http://schemas.microsoft.com/office/powerpoint/2010/main" val="2179920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58783" y="151179"/>
            <a:ext cx="12074434" cy="6555641"/>
          </a:xfrm>
          <a:prstGeom prst="rect">
            <a:avLst/>
          </a:prstGeom>
        </p:spPr>
        <p:txBody>
          <a:bodyPr wrap="square" anchor="ctr">
            <a:spAutoFit/>
          </a:bodyPr>
          <a:lstStyle/>
          <a:p>
            <a:pPr algn="just"/>
            <a:r>
              <a:rPr lang="cs-CZ" sz="1500" dirty="0">
                <a:latin typeface="Times New Roman" pitchFamily="18" charset="0"/>
                <a:cs typeface="Times New Roman" pitchFamily="18" charset="0"/>
              </a:rPr>
              <a:t>Nenaplnění indikátoru k datu, uvedenému v Rozhodnutí, může vést ke krácení nebo nevyplacení dotace. Jeho neudržení po dobu udržitelnosti může mít charakter porušení rozpočtové kázně s následkem finanční sankce. Sankce jsou stanoveny v Podmínkách Rozhodnutí.</a:t>
            </a: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Vykazovat plnění indikátoru bude příjemce podpory ve Zprávách o realizaci projektu  a Zprávách o udržitelnosti projektu v datovém poli dosažená hodnota.</a:t>
            </a: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Pokud by během realizace projektu nastaly změny v projektu, které ovlivní výslednou hodnotu indikátoru, postupuje příjemce v souladu s kapitolou 16 Obecných pravidel pro žadatele a příjemce.</a:t>
            </a:r>
          </a:p>
          <a:p>
            <a:pPr algn="just"/>
            <a:r>
              <a:rPr lang="cs-CZ" sz="1500" dirty="0">
                <a:latin typeface="Times New Roman" pitchFamily="18" charset="0"/>
                <a:cs typeface="Times New Roman" pitchFamily="18" charset="0"/>
              </a:rPr>
              <a:t> </a:t>
            </a:r>
          </a:p>
          <a:p>
            <a:pPr algn="just"/>
            <a:r>
              <a:rPr lang="cs-CZ" sz="1500" b="1" u="sng" dirty="0">
                <a:latin typeface="Times New Roman" pitchFamily="18" charset="0"/>
                <a:cs typeface="Times New Roman" pitchFamily="18" charset="0"/>
              </a:rPr>
              <a:t>Indikátory výstupu:</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algn="just"/>
            <a:r>
              <a:rPr lang="cs-CZ" sz="1500" b="1" dirty="0">
                <a:latin typeface="Times New Roman" pitchFamily="18" charset="0"/>
                <a:cs typeface="Times New Roman" pitchFamily="18" charset="0"/>
              </a:rPr>
              <a:t>1 04 00 - Zvýšení zaměstnanosti v podporovaných podnicích</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Povinný pro všechny projekty v této výzvě. Žadatel v žádosti o podporu vyplňuje cílovou hodnotu a datum, ke kterému se zavazuje ji naplnit. Tento indikátor sleduje celkové zvýšení počtu všech zaměstnanců v souvislosti s projektem. Cílovou hodnotu indikátoru musí příjemce naplnit nejpozději do 90 kalendářních dnů ode dne ukončení realizace projektu.</a:t>
            </a:r>
          </a:p>
          <a:p>
            <a:pPr algn="just"/>
            <a:r>
              <a:rPr lang="cs-CZ" sz="1500" dirty="0">
                <a:latin typeface="Times New Roman" pitchFamily="18" charset="0"/>
                <a:cs typeface="Times New Roman" pitchFamily="18" charset="0"/>
              </a:rPr>
              <a:t> </a:t>
            </a:r>
          </a:p>
          <a:p>
            <a:pPr algn="just"/>
            <a:r>
              <a:rPr lang="cs-CZ" sz="1500" b="1" dirty="0">
                <a:latin typeface="Times New Roman" pitchFamily="18" charset="0"/>
                <a:cs typeface="Times New Roman" pitchFamily="18" charset="0"/>
              </a:rPr>
              <a:t>1 04 03 - Zvýšení zaměstnanosti v podporovaných podnicích se zaměřením na znevýhodněné skupiny</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Povinný pro všechny projekty v této výzvě. Žadatel v žádosti o podporu vyplňuje cílovou hodnotu a datum, ke kterému se zavazuje ji naplnit. Tento indikátor sleduje zvýšení počtu zaměstnanců z cílových skupin. Cílovou hodnotu indikátoru musí příjemce naplnit nejpozději do 90 kalendářních dní ode dne ukončení realizace projektu.</a:t>
            </a:r>
          </a:p>
          <a:p>
            <a:pPr algn="just"/>
            <a:r>
              <a:rPr lang="cs-CZ" sz="1500" dirty="0">
                <a:latin typeface="Times New Roman" pitchFamily="18" charset="0"/>
                <a:cs typeface="Times New Roman" pitchFamily="18" charset="0"/>
              </a:rPr>
              <a:t> </a:t>
            </a:r>
          </a:p>
          <a:p>
            <a:pPr algn="just"/>
            <a:r>
              <a:rPr lang="cs-CZ" sz="1500" b="1" dirty="0">
                <a:latin typeface="Times New Roman" pitchFamily="18" charset="0"/>
                <a:cs typeface="Times New Roman" pitchFamily="18" charset="0"/>
              </a:rPr>
              <a:t>1 01 05  - Počet nových podniků, které dostávají podporu</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Povinný pro projekty, ve kterých je podpořen nový podnik. Za nový se považuje podnik nebo OSVČ, které vznikly (bylo jim přiděleno IČ) před méně než třemi roky před datem začátku realizace projektu a splňují parametry sociálního podniku nebo je budou splňovat k datu ukončení realizace projektu.  Pokud v podniku starším než tři roky vznikla během posledních tří let nová divize, není do hodnoty indikátoru započítána.</a:t>
            </a:r>
          </a:p>
          <a:p>
            <a:pPr algn="just"/>
            <a:r>
              <a:rPr lang="cs-CZ" sz="1500" dirty="0">
                <a:latin typeface="Times New Roman" pitchFamily="18" charset="0"/>
                <a:cs typeface="Times New Roman" pitchFamily="18" charset="0"/>
              </a:rPr>
              <a:t> </a:t>
            </a:r>
          </a:p>
          <a:p>
            <a:pPr algn="just"/>
            <a:r>
              <a:rPr lang="cs-CZ" sz="1500" b="1" dirty="0">
                <a:latin typeface="Times New Roman" pitchFamily="18" charset="0"/>
                <a:cs typeface="Times New Roman" pitchFamily="18" charset="0"/>
              </a:rPr>
              <a:t>Projekty nevykazují žádný indikátor výsledku, proto je nutné plánované výsledky projektu popsat na záložce „Popis projektu“ v MS2014+ při vyplňování žádosti</a:t>
            </a:r>
            <a:r>
              <a:rPr lang="cs-CZ" sz="1500" dirty="0">
                <a:latin typeface="Times New Roman" pitchFamily="18" charset="0"/>
                <a:cs typeface="Times New Roman" pitchFamily="18" charset="0"/>
              </a:rPr>
              <a:t>. Do textového pole s názvem „Co je cílem projektu“ žadatel stručně popíše cíle projektu, očekávané výsledky a změny, které mají být prostřednictvím projektu dosaženy</a:t>
            </a:r>
            <a:r>
              <a:rPr lang="cs-CZ" sz="1500" dirty="0" smtClean="0">
                <a:latin typeface="Times New Roman" pitchFamily="18" charset="0"/>
                <a:cs typeface="Times New Roman" pitchFamily="18" charset="0"/>
              </a:rPr>
              <a:t>.</a:t>
            </a:r>
            <a:endParaRPr lang="cs-CZ" sz="1500" dirty="0">
              <a:latin typeface="Times New Roman" pitchFamily="18" charset="0"/>
              <a:cs typeface="Times New Roman" pitchFamily="18" charset="0"/>
            </a:endParaRPr>
          </a:p>
        </p:txBody>
      </p:sp>
    </p:spTree>
    <p:extLst>
      <p:ext uri="{BB962C8B-B14F-4D97-AF65-F5344CB8AC3E}">
        <p14:creationId xmlns:p14="http://schemas.microsoft.com/office/powerpoint/2010/main" val="4090379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21024" y="35764"/>
            <a:ext cx="11949953" cy="6786473"/>
          </a:xfrm>
          <a:prstGeom prst="rect">
            <a:avLst/>
          </a:prstGeom>
        </p:spPr>
        <p:txBody>
          <a:bodyPr wrap="square" anchor="ctr">
            <a:spAutoFit/>
          </a:bodyPr>
          <a:lstStyle/>
          <a:p>
            <a:pPr algn="ctr"/>
            <a:r>
              <a:rPr lang="cs-CZ" sz="1300" i="1" dirty="0">
                <a:latin typeface="Times New Roman" pitchFamily="18" charset="0"/>
                <a:cs typeface="Times New Roman" pitchFamily="18" charset="0"/>
              </a:rPr>
              <a:t>Podrobné informace k jednotlivým indikátorům a závazná pravidla jejich vykazování a výpočtu obsahují metodické listy indikátorů v příloze č. 3 Specifických pravidel pro žadatele a příjemce dané výzvy IROP (č. 65 / CLLD).</a:t>
            </a:r>
            <a:endParaRPr lang="cs-CZ" sz="1300" dirty="0">
              <a:latin typeface="Times New Roman" pitchFamily="18" charset="0"/>
              <a:cs typeface="Times New Roman" pitchFamily="18" charset="0"/>
            </a:endParaRPr>
          </a:p>
          <a:p>
            <a:pPr algn="just"/>
            <a:r>
              <a:rPr lang="cs-CZ" sz="1500" b="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just"/>
            <a:r>
              <a:rPr lang="cs-CZ" sz="1500" b="1" u="sng" dirty="0">
                <a:latin typeface="Times New Roman" pitchFamily="18" charset="0"/>
                <a:cs typeface="Times New Roman" pitchFamily="18" charset="0"/>
              </a:rPr>
              <a:t>V oblasti stravování lze financovat: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algn="just"/>
            <a:r>
              <a:rPr lang="cs-CZ" sz="1500" dirty="0">
                <a:latin typeface="Times New Roman" pitchFamily="18" charset="0"/>
                <a:cs typeface="Times New Roman" pitchFamily="18" charset="0"/>
              </a:rPr>
              <a:t>Drobné provozovny – mléčná bistra, kavárny, cukrárny, výrobny svačinek, pražírny kávy s ochutnávkou, různé výrobny a přípravny občerstvení s prodejem apod. Takzvaná drobná gastronomická zařízení lze podpořit, zvláště slouží-li jako prostředek diversifikace a odhalování hospodářského potenciálu venkovských oblastí a zároveň slouží-li k integraci sociálně vyloučených osob nebo osob ohrožených sociálním vyloučením.</a:t>
            </a:r>
          </a:p>
          <a:p>
            <a:pPr algn="just"/>
            <a:r>
              <a:rPr lang="cs-CZ" sz="1500" dirty="0">
                <a:latin typeface="Times New Roman" pitchFamily="18" charset="0"/>
                <a:cs typeface="Times New Roman" pitchFamily="18" charset="0"/>
              </a:rPr>
              <a:t> </a:t>
            </a:r>
          </a:p>
          <a:p>
            <a:pPr algn="just"/>
            <a:r>
              <a:rPr lang="cs-CZ" sz="1500" b="1" u="sng" dirty="0">
                <a:latin typeface="Times New Roman" pitchFamily="18" charset="0"/>
                <a:cs typeface="Times New Roman" pitchFamily="18" charset="0"/>
              </a:rPr>
              <a:t>Nelze financovat: </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marL="285750" lvl="0" indent="-285750" algn="just">
              <a:buFont typeface="Wingdings" pitchFamily="2" charset="2"/>
              <a:buChar char="Ø"/>
            </a:pPr>
            <a:r>
              <a:rPr lang="cs-CZ" sz="1500" dirty="0">
                <a:latin typeface="Times New Roman" pitchFamily="18" charset="0"/>
                <a:cs typeface="Times New Roman" pitchFamily="18" charset="0"/>
              </a:rPr>
              <a:t>zemědělskou prvovýrobu</a:t>
            </a:r>
          </a:p>
          <a:p>
            <a:pPr algn="just"/>
            <a:r>
              <a:rPr lang="cs-CZ" sz="1500" i="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algn="ctr"/>
            <a:r>
              <a:rPr lang="cs-CZ" sz="1300" i="1" dirty="0">
                <a:latin typeface="Times New Roman" pitchFamily="18" charset="0"/>
                <a:cs typeface="Times New Roman" pitchFamily="18" charset="0"/>
              </a:rPr>
              <a:t>(Za zemědělskou prvovýrobu se považuje výroba zemědělských produktů, pěstování plodin, sklizeň, dojení, chov zvířat před porážkou nebo rybolov, jejichž výsledkem jsou produkty, které po sklizni, sběru, porážce nebo ulovení neprocházejí další operací kromě jednoduchého fyzického opracování)</a:t>
            </a:r>
            <a:endParaRPr lang="cs-CZ" sz="1300" dirty="0">
              <a:latin typeface="Times New Roman" pitchFamily="18" charset="0"/>
              <a:cs typeface="Times New Roman" pitchFamily="18" charset="0"/>
            </a:endParaRPr>
          </a:p>
          <a:p>
            <a:pPr algn="just"/>
            <a:r>
              <a:rPr lang="cs-CZ" sz="1500" i="1" dirty="0">
                <a:latin typeface="Times New Roman" pitchFamily="18" charset="0"/>
                <a:cs typeface="Times New Roman" pitchFamily="18" charset="0"/>
              </a:rPr>
              <a:t> </a:t>
            </a:r>
            <a:endParaRPr lang="cs-CZ" sz="1500" dirty="0">
              <a:latin typeface="Times New Roman" pitchFamily="18" charset="0"/>
              <a:cs typeface="Times New Roman" pitchFamily="18" charset="0"/>
            </a:endParaRPr>
          </a:p>
          <a:p>
            <a:pPr marL="285750" lvl="0" indent="-285750" algn="just">
              <a:buFont typeface="Wingdings" pitchFamily="2" charset="2"/>
              <a:buChar char="Ø"/>
            </a:pPr>
            <a:r>
              <a:rPr lang="cs-CZ" sz="1500" dirty="0">
                <a:latin typeface="Times New Roman" pitchFamily="18" charset="0"/>
                <a:cs typeface="Times New Roman" pitchFamily="18" charset="0"/>
              </a:rPr>
              <a:t>komerční turistická zařízení: hotely, botely, motely, penziony, rekreační ubytování, ubytovny (CZ - NACE kód 55 Ubytování)</a:t>
            </a:r>
          </a:p>
          <a:p>
            <a:pPr marL="285750" lvl="0" indent="-285750" algn="just">
              <a:buFont typeface="Wingdings" pitchFamily="2" charset="2"/>
              <a:buChar char="Ø"/>
            </a:pPr>
            <a:r>
              <a:rPr lang="cs-CZ" sz="1500" dirty="0">
                <a:latin typeface="Times New Roman" pitchFamily="18" charset="0"/>
                <a:cs typeface="Times New Roman" pitchFamily="18" charset="0"/>
              </a:rPr>
              <a:t>restaurace, hospody, pivnice, bary</a:t>
            </a:r>
          </a:p>
          <a:p>
            <a:pPr marL="285750" lvl="0" indent="-285750" algn="just">
              <a:buFont typeface="Wingdings" pitchFamily="2" charset="2"/>
              <a:buChar char="Ø"/>
            </a:pPr>
            <a:r>
              <a:rPr lang="cs-CZ" sz="1500" dirty="0">
                <a:latin typeface="Times New Roman" pitchFamily="18" charset="0"/>
                <a:cs typeface="Times New Roman" pitchFamily="18" charset="0"/>
              </a:rPr>
              <a:t>komerční volnočasová zařízení – provozovny heren, kasin a sázkových kanceláří, sportovní, zábavní a rekreační činnosti a činnosti fitcenter</a:t>
            </a:r>
          </a:p>
          <a:p>
            <a:pPr marL="285750" lvl="0" indent="-285750" algn="just">
              <a:buFont typeface="Wingdings" pitchFamily="2" charset="2"/>
              <a:buChar char="Ø"/>
            </a:pPr>
            <a:r>
              <a:rPr lang="cs-CZ" sz="1500" dirty="0">
                <a:latin typeface="Times New Roman" pitchFamily="18" charset="0"/>
                <a:cs typeface="Times New Roman" pitchFamily="18" charset="0"/>
              </a:rPr>
              <a:t>lázeňské provozy</a:t>
            </a:r>
          </a:p>
          <a:p>
            <a:pPr algn="just"/>
            <a:r>
              <a:rPr lang="cs-CZ" sz="1500" dirty="0">
                <a:latin typeface="Times New Roman" pitchFamily="18" charset="0"/>
                <a:cs typeface="Times New Roman" pitchFamily="18" charset="0"/>
              </a:rPr>
              <a:t> </a:t>
            </a:r>
          </a:p>
          <a:p>
            <a:pPr algn="just"/>
            <a:r>
              <a:rPr lang="cs-CZ" sz="1500" b="1" u="sng" dirty="0">
                <a:latin typeface="Times New Roman" pitchFamily="18" charset="0"/>
                <a:cs typeface="Times New Roman" pitchFamily="18" charset="0"/>
              </a:rPr>
              <a:t>Oprávnění žadatelé:</a:t>
            </a:r>
            <a:endParaRPr lang="cs-CZ" sz="1500" dirty="0">
              <a:latin typeface="Times New Roman" pitchFamily="18" charset="0"/>
              <a:cs typeface="Times New Roman" pitchFamily="18" charset="0"/>
            </a:endParaRPr>
          </a:p>
          <a:p>
            <a:pPr algn="just"/>
            <a:r>
              <a:rPr lang="cs-CZ" sz="1500" dirty="0">
                <a:latin typeface="Times New Roman" pitchFamily="18" charset="0"/>
                <a:cs typeface="Times New Roman" pitchFamily="18" charset="0"/>
              </a:rPr>
              <a:t> </a:t>
            </a:r>
          </a:p>
          <a:p>
            <a:pPr algn="just"/>
            <a:r>
              <a:rPr lang="cs-CZ" sz="1500" b="1" dirty="0">
                <a:latin typeface="Times New Roman" pitchFamily="18" charset="0"/>
                <a:cs typeface="Times New Roman" pitchFamily="18" charset="0"/>
              </a:rPr>
              <a:t>Osoby samostatně výdělečně činné </a:t>
            </a:r>
            <a:r>
              <a:rPr lang="cs-CZ" sz="1500" dirty="0">
                <a:latin typeface="Times New Roman" pitchFamily="18" charset="0"/>
                <a:cs typeface="Times New Roman" pitchFamily="18" charset="0"/>
              </a:rPr>
              <a:t>(dále jen „OSVČ“) podle zákona č. 155/1995 Sb., o důchodovém pojištění:</a:t>
            </a:r>
          </a:p>
          <a:p>
            <a:pPr marL="285750" lvl="0" indent="-285750" algn="just">
              <a:buFont typeface="Wingdings" pitchFamily="2" charset="2"/>
              <a:buChar char="Ø"/>
            </a:pPr>
            <a:r>
              <a:rPr lang="cs-CZ" sz="1500" dirty="0">
                <a:latin typeface="Times New Roman" pitchFamily="18" charset="0"/>
                <a:cs typeface="Times New Roman" pitchFamily="18" charset="0"/>
              </a:rPr>
              <a:t>OSVČ musí být z cílových skupin, pokud nemá zaměstnance</a:t>
            </a:r>
          </a:p>
          <a:p>
            <a:pPr marL="285750" lvl="0" indent="-285750" algn="just">
              <a:buFont typeface="Wingdings" pitchFamily="2" charset="2"/>
              <a:buChar char="Ø"/>
            </a:pPr>
            <a:r>
              <a:rPr lang="cs-CZ" sz="1500" dirty="0">
                <a:latin typeface="Times New Roman" pitchFamily="18" charset="0"/>
                <a:cs typeface="Times New Roman" pitchFamily="18" charset="0"/>
              </a:rPr>
              <a:t>OSVČ nemusí být z cílových skupin v případě, že má zaměstnance z cílových skupin</a:t>
            </a:r>
          </a:p>
          <a:p>
            <a:pPr marL="285750" lvl="0" indent="-285750" algn="just">
              <a:buFont typeface="Wingdings" pitchFamily="2" charset="2"/>
              <a:buChar char="Ø"/>
            </a:pPr>
            <a:r>
              <a:rPr lang="cs-CZ" sz="1500" dirty="0">
                <a:latin typeface="Times New Roman" pitchFamily="18" charset="0"/>
                <a:cs typeface="Times New Roman" pitchFamily="18" charset="0"/>
              </a:rPr>
              <a:t>OSVČ nemusí být z cílových skupin v případě, že nemá zaměstnance nebo zaměstnanci nepatří do cílových skupin, a vznikem nebo rozšířením podniku přijme zaměstnance z cílových skupin na nově vytvořená místa, aby byl dodržen poměr min. 30 % zaměstnanců z cílových skupin na celkovém počtu všech zaměstnanců; </a:t>
            </a:r>
          </a:p>
        </p:txBody>
      </p:sp>
    </p:spTree>
    <p:extLst>
      <p:ext uri="{BB962C8B-B14F-4D97-AF65-F5344CB8AC3E}">
        <p14:creationId xmlns:p14="http://schemas.microsoft.com/office/powerpoint/2010/main" val="607968451"/>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TotalTime>
  <Words>291</Words>
  <Application>Microsoft Office PowerPoint</Application>
  <PresentationFormat>Vlastní</PresentationFormat>
  <Paragraphs>382</Paragraphs>
  <Slides>18</Slides>
  <Notes>1</Notes>
  <HiddenSlides>0</HiddenSlides>
  <MMClips>0</MMClips>
  <ScaleCrop>false</ScaleCrop>
  <HeadingPairs>
    <vt:vector size="4" baseType="variant">
      <vt:variant>
        <vt:lpstr>Motiv</vt:lpstr>
      </vt:variant>
      <vt:variant>
        <vt:i4>1</vt:i4>
      </vt:variant>
      <vt:variant>
        <vt:lpstr>Nadpisy snímků</vt:lpstr>
      </vt:variant>
      <vt:variant>
        <vt:i4>18</vt:i4>
      </vt:variant>
    </vt:vector>
  </HeadingPairs>
  <TitlesOfParts>
    <vt:vector size="19" baseType="lpstr">
      <vt:lpstr>Motiv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User</dc:creator>
  <cp:lastModifiedBy>Emil</cp:lastModifiedBy>
  <cp:revision>109</cp:revision>
  <dcterms:created xsi:type="dcterms:W3CDTF">2018-01-15T12:30:27Z</dcterms:created>
  <dcterms:modified xsi:type="dcterms:W3CDTF">2018-01-16T09:37:59Z</dcterms:modified>
</cp:coreProperties>
</file>