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86" r:id="rId9"/>
    <p:sldId id="276" r:id="rId10"/>
    <p:sldId id="262" r:id="rId11"/>
    <p:sldId id="264" r:id="rId12"/>
    <p:sldId id="279" r:id="rId13"/>
    <p:sldId id="284" r:id="rId14"/>
    <p:sldId id="285" r:id="rId15"/>
    <p:sldId id="269" r:id="rId16"/>
    <p:sldId id="26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6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mailto:dana.lnenickova@vladar.cz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ladar.cz/podpora-komunitniho-zivota-na-venkove-2023-uk-vypis-text-192.html" TargetMode="External"/><Relationship Id="rId7" Type="http://schemas.openxmlformats.org/officeDocument/2006/relationships/image" Target="../media/image4.gif"/><Relationship Id="rId2" Type="http://schemas.openxmlformats.org/officeDocument/2006/relationships/hyperlink" Target="https://www.kr-ustecky.cz/podpora-komunitniho-zivota-na-venkove-pro-rok-2023/d-1773397/p1=2757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ladar.cz/" TargetMode="External"/><Relationship Id="rId5" Type="http://schemas.openxmlformats.org/officeDocument/2006/relationships/hyperlink" Target="https://www.vladar.cz/strategie-komunitne-vedeneho-mistniho-rozvoje-mas-vladar-vypis-text-22.html" TargetMode="External"/><Relationship Id="rId4" Type="http://schemas.openxmlformats.org/officeDocument/2006/relationships/hyperlink" Target="https://www.kr-ustecky.cz/strategie-rozvoje-kraje/ms-265268/p1=26526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ana.lnenickova@vladar.cz" TargetMode="External"/><Relationship Id="rId2" Type="http://schemas.openxmlformats.org/officeDocument/2006/relationships/hyperlink" Target="mailto:josef.rysavy@vladar.cz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54955" y="1172851"/>
            <a:ext cx="9709690" cy="2069615"/>
          </a:xfrm>
        </p:spPr>
        <p:txBody>
          <a:bodyPr/>
          <a:lstStyle/>
          <a:p>
            <a:r>
              <a:rPr lang="cs-CZ" b="1" dirty="0" smtClean="0"/>
              <a:t>Podpora komunitního života na venkově </a:t>
            </a:r>
            <a:r>
              <a:rPr lang="cs-CZ" b="1" dirty="0" smtClean="0"/>
              <a:t>2023 </a:t>
            </a:r>
            <a:r>
              <a:rPr lang="cs-CZ" b="1" dirty="0" smtClean="0"/>
              <a:t>ÚK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54954" y="3282340"/>
            <a:ext cx="9572039" cy="1037380"/>
          </a:xfrm>
        </p:spPr>
        <p:txBody>
          <a:bodyPr/>
          <a:lstStyle/>
          <a:p>
            <a:r>
              <a:rPr lang="pl-PL" b="1" dirty="0"/>
              <a:t>Termín konání: </a:t>
            </a:r>
            <a:r>
              <a:rPr lang="pl-PL" b="1" dirty="0"/>
              <a:t>8</a:t>
            </a:r>
            <a:r>
              <a:rPr lang="pl-PL" b="1" dirty="0" smtClean="0"/>
              <a:t>. 11. 2023 </a:t>
            </a:r>
            <a:r>
              <a:rPr lang="pl-PL" b="1" dirty="0"/>
              <a:t>od </a:t>
            </a:r>
            <a:r>
              <a:rPr lang="pl-PL" b="1" dirty="0" smtClean="0"/>
              <a:t>16:00</a:t>
            </a:r>
            <a:endParaRPr lang="pl-PL" b="1" dirty="0"/>
          </a:p>
          <a:p>
            <a:r>
              <a:rPr lang="cs-CZ" b="1" dirty="0"/>
              <a:t>Místo konání: Masarykovo náměstí 22, Podbořany</a:t>
            </a:r>
          </a:p>
        </p:txBody>
      </p:sp>
      <p:sp>
        <p:nvSpPr>
          <p:cNvPr id="10" name="Obdélník 9"/>
          <p:cNvSpPr/>
          <p:nvPr/>
        </p:nvSpPr>
        <p:spPr>
          <a:xfrm>
            <a:off x="481780" y="4896465"/>
            <a:ext cx="11228439" cy="148467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8" name="Picture 4" descr="https://www.valec.cz/data/editor/107cs_1_big.png?gcm_date=15288796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762" y="4991352"/>
            <a:ext cx="1294894" cy="129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5" t="28847" r="8174" b="28723"/>
          <a:stretch/>
        </p:blipFill>
        <p:spPr>
          <a:xfrm>
            <a:off x="993341" y="4929646"/>
            <a:ext cx="6788927" cy="141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BĚHEM REALIZACE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3" y="2603500"/>
            <a:ext cx="9589248" cy="3025775"/>
          </a:xfrm>
        </p:spPr>
        <p:txBody>
          <a:bodyPr>
            <a:normAutofit/>
          </a:bodyPr>
          <a:lstStyle/>
          <a:p>
            <a:pPr lvl="0"/>
            <a:r>
              <a:rPr lang="cs-CZ" dirty="0"/>
              <a:t>logo Ústeckého </a:t>
            </a:r>
            <a:r>
              <a:rPr lang="cs-CZ" dirty="0" smtClean="0"/>
              <a:t>kraje (nové logo!) </a:t>
            </a:r>
            <a:r>
              <a:rPr lang="cs-CZ" dirty="0"/>
              <a:t>a MAS </a:t>
            </a:r>
            <a:r>
              <a:rPr lang="cs-CZ" dirty="0" smtClean="0"/>
              <a:t>Vladař</a:t>
            </a:r>
            <a:r>
              <a:rPr lang="cs-CZ" dirty="0"/>
              <a:t> v místě </a:t>
            </a:r>
            <a:r>
              <a:rPr lang="cs-CZ" dirty="0" smtClean="0"/>
              <a:t>realizace </a:t>
            </a:r>
            <a:r>
              <a:rPr lang="cs-CZ" dirty="0"/>
              <a:t>projektu </a:t>
            </a:r>
            <a:endParaRPr lang="cs-CZ" dirty="0" smtClean="0"/>
          </a:p>
          <a:p>
            <a:pPr lvl="0"/>
            <a:r>
              <a:rPr lang="cs-CZ" dirty="0" smtClean="0"/>
              <a:t>moderátor během </a:t>
            </a:r>
            <a:r>
              <a:rPr lang="cs-CZ" dirty="0"/>
              <a:t>akce </a:t>
            </a:r>
            <a:r>
              <a:rPr lang="cs-CZ" dirty="0" smtClean="0"/>
              <a:t>uvede, </a:t>
            </a:r>
            <a:r>
              <a:rPr lang="cs-CZ" dirty="0"/>
              <a:t>že projekt podpořil Ústecký kraj a MAS </a:t>
            </a:r>
            <a:r>
              <a:rPr lang="cs-CZ" dirty="0" smtClean="0"/>
              <a:t>Vladař</a:t>
            </a:r>
            <a:endParaRPr lang="cs-CZ" dirty="0"/>
          </a:p>
          <a:p>
            <a:pPr lvl="0"/>
            <a:r>
              <a:rPr lang="cs-CZ" dirty="0"/>
              <a:t>f</a:t>
            </a:r>
            <a:r>
              <a:rPr lang="cs-CZ" dirty="0" smtClean="0"/>
              <a:t>oťte, zaznamenejte </a:t>
            </a:r>
            <a:r>
              <a:rPr lang="cs-CZ" dirty="0"/>
              <a:t>jednotlivé </a:t>
            </a:r>
            <a:r>
              <a:rPr lang="cs-CZ" dirty="0" smtClean="0"/>
              <a:t>aktivity (jedna aktivita = min</a:t>
            </a:r>
            <a:r>
              <a:rPr lang="cs-CZ" dirty="0"/>
              <a:t>. jeden </a:t>
            </a:r>
            <a:r>
              <a:rPr lang="cs-CZ" dirty="0" smtClean="0"/>
              <a:t>snímek)</a:t>
            </a:r>
            <a:endParaRPr lang="cs-CZ" dirty="0"/>
          </a:p>
          <a:p>
            <a:pPr lvl="0"/>
            <a:r>
              <a:rPr lang="cs-CZ" dirty="0"/>
              <a:t>f</a:t>
            </a:r>
            <a:r>
              <a:rPr lang="cs-CZ" dirty="0" smtClean="0"/>
              <a:t>otografie v</a:t>
            </a:r>
            <a:r>
              <a:rPr lang="cs-CZ" dirty="0"/>
              <a:t> místě (a době) konání projektu loga Ústeckého kraje a MAS </a:t>
            </a:r>
            <a:r>
              <a:rPr lang="cs-CZ" dirty="0" smtClean="0"/>
              <a:t>Vladař</a:t>
            </a:r>
            <a:endParaRPr lang="cs-CZ" dirty="0"/>
          </a:p>
          <a:p>
            <a:pPr lvl="0"/>
            <a:r>
              <a:rPr lang="cs-CZ" dirty="0"/>
              <a:t>v případě, že z projektu vycházejí </a:t>
            </a:r>
            <a:r>
              <a:rPr lang="cs-CZ" dirty="0" smtClean="0"/>
              <a:t>výstupy) </a:t>
            </a:r>
            <a:r>
              <a:rPr lang="cs-CZ" dirty="0"/>
              <a:t>uveďte na těchto výstupech, že projekt podpořil Ústecký kraj a MAS </a:t>
            </a:r>
            <a:r>
              <a:rPr lang="cs-CZ" dirty="0" smtClean="0"/>
              <a:t>Vladař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65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 REALIZACI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4" y="2603499"/>
            <a:ext cx="9941671" cy="4145643"/>
          </a:xfrm>
        </p:spPr>
        <p:txBody>
          <a:bodyPr>
            <a:normAutofit lnSpcReduction="10000"/>
          </a:bodyPr>
          <a:lstStyle/>
          <a:p>
            <a:pPr lvl="0"/>
            <a:r>
              <a:rPr lang="cs-CZ" dirty="0"/>
              <a:t>Vyplňte formulář „Závěrečná zpráva a vyúčtování projektu“ </a:t>
            </a:r>
          </a:p>
          <a:p>
            <a:pPr lvl="0"/>
            <a:r>
              <a:rPr lang="cs-CZ" dirty="0" smtClean="0"/>
              <a:t>Doložte kopie účetních dokladů</a:t>
            </a:r>
            <a:endParaRPr lang="cs-CZ" dirty="0"/>
          </a:p>
          <a:p>
            <a:r>
              <a:rPr lang="cs-CZ" dirty="0"/>
              <a:t>Účetní doklady označte pořadovým číslem a nápisem „Podpořeno ÚK a MAS Vladař“.</a:t>
            </a:r>
          </a:p>
          <a:p>
            <a:r>
              <a:rPr lang="cs-CZ" dirty="0" smtClean="0"/>
              <a:t>Kopie </a:t>
            </a:r>
            <a:r>
              <a:rPr lang="cs-CZ" dirty="0"/>
              <a:t>účetních dokladů přiložte jako přílohu k Závěrečné zprávě.</a:t>
            </a:r>
          </a:p>
          <a:p>
            <a:pPr lvl="0"/>
            <a:r>
              <a:rPr lang="cs-CZ" dirty="0"/>
              <a:t>Přiložte k závěrečné zprávě vytištěné fotografie s popisy (min. 3 ks a zároveň min. 1 ks zachycující realizaci každé plánované aktivity). </a:t>
            </a:r>
          </a:p>
          <a:p>
            <a:pPr lvl="0"/>
            <a:r>
              <a:rPr lang="cs-CZ" dirty="0"/>
              <a:t>Fotografie posílejte také elektronicky ve formátu </a:t>
            </a:r>
            <a:r>
              <a:rPr lang="cs-CZ" dirty="0" err="1"/>
              <a:t>jpg</a:t>
            </a:r>
            <a:r>
              <a:rPr lang="cs-CZ" dirty="0"/>
              <a:t> nebo </a:t>
            </a:r>
            <a:r>
              <a:rPr lang="cs-CZ" dirty="0" err="1"/>
              <a:t>png</a:t>
            </a:r>
            <a:r>
              <a:rPr lang="cs-CZ" dirty="0"/>
              <a:t> na e-mail </a:t>
            </a:r>
            <a:r>
              <a:rPr lang="cs-CZ" u="sng" dirty="0" smtClean="0">
                <a:hlinkClick r:id="rId2"/>
              </a:rPr>
              <a:t>dana.lnenickova@vladar.cz</a:t>
            </a:r>
            <a:r>
              <a:rPr lang="cs-CZ" dirty="0" smtClean="0"/>
              <a:t> s předmětem: FOTO REALIZACE </a:t>
            </a:r>
            <a:r>
              <a:rPr lang="cs-CZ" dirty="0"/>
              <a:t>Podpora komunitního života na venkově 2023 ÚK</a:t>
            </a:r>
            <a:endParaRPr lang="cs-CZ" dirty="0"/>
          </a:p>
          <a:p>
            <a:pPr lvl="0"/>
            <a:r>
              <a:rPr lang="cs-CZ" b="1" dirty="0" smtClean="0"/>
              <a:t>Podepsaný </a:t>
            </a:r>
            <a:r>
              <a:rPr lang="cs-CZ" b="1" dirty="0"/>
              <a:t>dokument závěrečné zprávy i s přílohami doručte do 30 dní po ukončení </a:t>
            </a:r>
            <a:r>
              <a:rPr lang="cs-CZ" b="1" dirty="0" smtClean="0"/>
              <a:t>projektu nebo do 30 dní od podepsání smlouvy</a:t>
            </a:r>
            <a:r>
              <a:rPr lang="cs-CZ" dirty="0" smtClean="0"/>
              <a:t> </a:t>
            </a:r>
            <a:r>
              <a:rPr lang="cs-CZ" dirty="0"/>
              <a:t>do kanceláře MAS Vladař, nejpozději však 20. </a:t>
            </a:r>
            <a:r>
              <a:rPr lang="cs-CZ" dirty="0" smtClean="0"/>
              <a:t>01. 2023. </a:t>
            </a:r>
            <a:r>
              <a:rPr lang="cs-CZ" dirty="0"/>
              <a:t>(osobně, poštou, </a:t>
            </a:r>
            <a:r>
              <a:rPr lang="cs-CZ" dirty="0" err="1" smtClean="0"/>
              <a:t>datovkou</a:t>
            </a:r>
            <a:r>
              <a:rPr lang="cs-CZ" dirty="0" smtClean="0"/>
              <a:t>)</a:t>
            </a:r>
            <a:endParaRPr lang="cs-CZ" dirty="0"/>
          </a:p>
          <a:p>
            <a:pPr lvl="0"/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9268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 REALIZACI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 smtClean="0"/>
              <a:t>Závěrečnou zprávu a vyhodnocení doručte:</a:t>
            </a:r>
          </a:p>
          <a:p>
            <a:r>
              <a:rPr lang="cs-CZ" sz="2000" b="1" dirty="0" smtClean="0"/>
              <a:t>Doporučeně </a:t>
            </a:r>
            <a:r>
              <a:rPr lang="cs-CZ" sz="2000" b="1" dirty="0"/>
              <a:t>poštou s dodejkou na adresu: </a:t>
            </a:r>
            <a:br>
              <a:rPr lang="cs-CZ" sz="2000" b="1" dirty="0"/>
            </a:br>
            <a:r>
              <a:rPr lang="cs-CZ" sz="2000" dirty="0"/>
              <a:t>MAS Vladař o.p.s., Masarykovo náměstí 22, 44101 Podbořany, obálka označena názvem výzvy a identifikací žadatele </a:t>
            </a:r>
          </a:p>
          <a:p>
            <a:r>
              <a:rPr lang="cs-CZ" sz="2000" b="1" dirty="0"/>
              <a:t>Osobně na adresu: </a:t>
            </a:r>
            <a:br>
              <a:rPr lang="cs-CZ" sz="2000" b="1" dirty="0"/>
            </a:br>
            <a:r>
              <a:rPr lang="cs-CZ" sz="2000" dirty="0"/>
              <a:t>MAS Vladař o.p.s., Masarykovo náměstí 22, 44101 Podbořany, obálka označena názvem výzvy a identifikací žadatele </a:t>
            </a:r>
          </a:p>
          <a:p>
            <a:r>
              <a:rPr lang="cs-CZ" sz="2000" b="1" dirty="0"/>
              <a:t>Prostřednictvím datové schránky na adresu: </a:t>
            </a:r>
            <a:br>
              <a:rPr lang="cs-CZ" sz="2000" b="1" dirty="0"/>
            </a:br>
            <a:r>
              <a:rPr lang="cs-CZ" sz="2000" dirty="0"/>
              <a:t>bifdk2j</a:t>
            </a:r>
            <a:r>
              <a:rPr lang="cs-CZ" sz="2000" b="1" dirty="0"/>
              <a:t>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3783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 REALIZACI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4" y="2603500"/>
            <a:ext cx="9547879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 smtClean="0"/>
              <a:t>Závěrečnou zpráva a vyúčtování</a:t>
            </a:r>
          </a:p>
          <a:p>
            <a:r>
              <a:rPr lang="cs-CZ" sz="2000" b="1" dirty="0" smtClean="0"/>
              <a:t>Kontrola do 10 PD </a:t>
            </a:r>
            <a:r>
              <a:rPr lang="cs-CZ" sz="2000" dirty="0" smtClean="0"/>
              <a:t>(MAS Vladař) </a:t>
            </a:r>
          </a:p>
          <a:p>
            <a:r>
              <a:rPr lang="cs-CZ" sz="2000" dirty="0" smtClean="0"/>
              <a:t>V případě nedostatků – </a:t>
            </a:r>
            <a:r>
              <a:rPr lang="cs-CZ" sz="2000" b="1" dirty="0" smtClean="0"/>
              <a:t>5 PD na nápravu </a:t>
            </a:r>
            <a:r>
              <a:rPr lang="cs-CZ" sz="2000" dirty="0" smtClean="0"/>
              <a:t>(žadatel)</a:t>
            </a:r>
          </a:p>
          <a:p>
            <a:r>
              <a:rPr lang="cs-CZ" sz="2000" b="1" dirty="0" smtClean="0"/>
              <a:t>Po schválení </a:t>
            </a:r>
            <a:r>
              <a:rPr lang="cs-CZ" sz="2000" dirty="0" smtClean="0"/>
              <a:t>kompletní dokumentace – </a:t>
            </a:r>
            <a:r>
              <a:rPr lang="cs-CZ" sz="2000" b="1" dirty="0" smtClean="0"/>
              <a:t>do 5 PD odeslání finančních prostředků</a:t>
            </a:r>
            <a:r>
              <a:rPr lang="cs-CZ" sz="2000" dirty="0" smtClean="0"/>
              <a:t> příjemci (MAS Vladař)</a:t>
            </a:r>
            <a:endParaRPr lang="cs-CZ" sz="2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45868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4939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DŮLEŽITÉ ODKAZY</a:t>
            </a:r>
            <a:endParaRPr lang="cs-CZ" b="1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b="1" u="sng" dirty="0">
                <a:solidFill>
                  <a:schemeClr val="accent1"/>
                </a:solidFill>
              </a:rPr>
              <a:t>Odkazy</a:t>
            </a:r>
          </a:p>
          <a:p>
            <a:pPr marL="0" indent="0">
              <a:buNone/>
            </a:pPr>
            <a:r>
              <a:rPr lang="cs-CZ" sz="2000" dirty="0"/>
              <a:t>	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/>
              <a:t>	</a:t>
            </a:r>
            <a:r>
              <a:rPr lang="cs-CZ" sz="2000" dirty="0" smtClean="0"/>
              <a:t>Výzva </a:t>
            </a:r>
            <a:r>
              <a:rPr lang="cs-CZ" sz="2000" dirty="0"/>
              <a:t>Ústeckého kraje 	</a:t>
            </a:r>
            <a:r>
              <a:rPr lang="cs-CZ" sz="2000" dirty="0" smtClean="0"/>
              <a:t>	</a:t>
            </a:r>
            <a:r>
              <a:rPr lang="cs-CZ" sz="2000" dirty="0" smtClean="0">
                <a:solidFill>
                  <a:schemeClr val="accent1"/>
                </a:solidFill>
                <a:hlinkClick r:id="rId2"/>
              </a:rPr>
              <a:t>ZDE</a:t>
            </a:r>
            <a:endParaRPr lang="cs-CZ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sz="2000" dirty="0"/>
              <a:t>	Výzva MAS Vladař		</a:t>
            </a:r>
            <a:r>
              <a:rPr lang="cs-CZ" sz="2000" dirty="0" smtClean="0"/>
              <a:t>	</a:t>
            </a:r>
            <a:r>
              <a:rPr lang="cs-CZ" sz="2000" dirty="0"/>
              <a:t>	</a:t>
            </a:r>
            <a:r>
              <a:rPr lang="cs-CZ" sz="2000" dirty="0" smtClean="0">
                <a:hlinkClick r:id="rId3"/>
              </a:rPr>
              <a:t>ZDE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/>
              <a:t>	</a:t>
            </a:r>
            <a:r>
              <a:rPr lang="cs-CZ" sz="2000" dirty="0" smtClean="0"/>
              <a:t>Strategie rozvoje ÚK do 2027 	</a:t>
            </a:r>
            <a:r>
              <a:rPr lang="cs-CZ" sz="2000" dirty="0" smtClean="0">
                <a:hlinkClick r:id="rId4"/>
              </a:rPr>
              <a:t>ZDE</a:t>
            </a:r>
            <a:endParaRPr lang="cs-CZ" sz="2000" dirty="0"/>
          </a:p>
          <a:p>
            <a:pPr marL="0" indent="0">
              <a:buNone/>
            </a:pPr>
            <a:r>
              <a:rPr lang="cs-CZ" sz="2000" dirty="0"/>
              <a:t>	SCLLD MAS Vladař 		</a:t>
            </a:r>
            <a:r>
              <a:rPr lang="cs-CZ" sz="2000" dirty="0" smtClean="0"/>
              <a:t>	</a:t>
            </a:r>
            <a:r>
              <a:rPr lang="cs-CZ" sz="2000" u="sng" dirty="0" smtClean="0">
                <a:solidFill>
                  <a:schemeClr val="accent1"/>
                </a:solidFill>
                <a:hlinkClick r:id="rId5"/>
              </a:rPr>
              <a:t>ZDE</a:t>
            </a:r>
            <a:endParaRPr lang="cs-CZ" sz="2000" u="sng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sz="2000" dirty="0"/>
              <a:t>	Web MAS Vladař		</a:t>
            </a:r>
            <a:r>
              <a:rPr lang="cs-CZ" sz="2000" dirty="0" smtClean="0"/>
              <a:t>	</a:t>
            </a:r>
            <a:r>
              <a:rPr lang="cs-CZ" sz="2000" dirty="0"/>
              <a:t>	</a:t>
            </a:r>
            <a:r>
              <a:rPr lang="cs-CZ" sz="2000" dirty="0">
                <a:hlinkClick r:id="rId6"/>
              </a:rPr>
              <a:t>ZDE</a:t>
            </a:r>
            <a:endParaRPr lang="cs-CZ" sz="2000" dirty="0"/>
          </a:p>
          <a:p>
            <a:endParaRPr lang="cs-CZ" sz="20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252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KONTAKTY</a:t>
            </a:r>
            <a:endParaRPr lang="cs-CZ" b="1" dirty="0"/>
          </a:p>
        </p:txBody>
      </p:sp>
      <p:sp>
        <p:nvSpPr>
          <p:cNvPr id="21" name="Zástupný symbol pro obsah 20"/>
          <p:cNvSpPr>
            <a:spLocks noGrp="1"/>
          </p:cNvSpPr>
          <p:nvPr>
            <p:ph sz="half" idx="2"/>
          </p:nvPr>
        </p:nvSpPr>
        <p:spPr>
          <a:xfrm>
            <a:off x="1154953" y="3571648"/>
            <a:ext cx="4825158" cy="2840039"/>
          </a:xfrm>
        </p:spPr>
        <p:txBody>
          <a:bodyPr>
            <a:normAutofit/>
          </a:bodyPr>
          <a:lstStyle/>
          <a:p>
            <a:r>
              <a:rPr lang="cs-CZ" sz="2000" dirty="0"/>
              <a:t>	</a:t>
            </a:r>
            <a:r>
              <a:rPr lang="cs-CZ" sz="2000" b="1" dirty="0"/>
              <a:t>Ing. Josef Ryšavý</a:t>
            </a:r>
          </a:p>
          <a:p>
            <a:pPr marL="0" indent="0">
              <a:buNone/>
            </a:pPr>
            <a:r>
              <a:rPr lang="cs-CZ" sz="2000" dirty="0"/>
              <a:t>	telefonní číslo: (+420) 608 025 123</a:t>
            </a:r>
          </a:p>
          <a:p>
            <a:pPr marL="0" indent="0">
              <a:buNone/>
            </a:pPr>
            <a:r>
              <a:rPr lang="cs-CZ" sz="2000" dirty="0"/>
              <a:t>	email: </a:t>
            </a:r>
            <a:r>
              <a:rPr lang="cs-CZ" sz="2000" dirty="0">
                <a:hlinkClick r:id="rId2"/>
              </a:rPr>
              <a:t>josef.rysavy@vladar.cz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	</a:t>
            </a:r>
          </a:p>
        </p:txBody>
      </p:sp>
      <p:sp>
        <p:nvSpPr>
          <p:cNvPr id="23" name="Zástupný symbol pro obsah 22"/>
          <p:cNvSpPr>
            <a:spLocks noGrp="1"/>
          </p:cNvSpPr>
          <p:nvPr>
            <p:ph sz="quarter" idx="4"/>
          </p:nvPr>
        </p:nvSpPr>
        <p:spPr>
          <a:xfrm>
            <a:off x="6208709" y="3571648"/>
            <a:ext cx="4973096" cy="2840039"/>
          </a:xfrm>
        </p:spPr>
        <p:txBody>
          <a:bodyPr>
            <a:normAutofit/>
          </a:bodyPr>
          <a:lstStyle/>
          <a:p>
            <a:r>
              <a:rPr lang="cs-CZ" sz="2000" dirty="0" smtClean="0"/>
              <a:t>	</a:t>
            </a:r>
            <a:r>
              <a:rPr lang="cs-CZ" sz="2000" b="1" dirty="0" smtClean="0"/>
              <a:t>Dana </a:t>
            </a:r>
            <a:r>
              <a:rPr lang="cs-CZ" sz="2000" b="1" dirty="0"/>
              <a:t>Lněníčková</a:t>
            </a:r>
          </a:p>
          <a:p>
            <a:pPr marL="0" indent="0">
              <a:buNone/>
            </a:pPr>
            <a:r>
              <a:rPr lang="cs-CZ" sz="2000" dirty="0"/>
              <a:t>	telefonní číslo: (+420) 731 189 893	email: </a:t>
            </a:r>
            <a:r>
              <a:rPr lang="cs-CZ" sz="2000" dirty="0" smtClean="0">
                <a:hlinkClick r:id="rId3"/>
              </a:rPr>
              <a:t>dana.lnenickova@vladar.cz</a:t>
            </a:r>
            <a:endParaRPr lang="cs-CZ" sz="2000" dirty="0" smtClean="0"/>
          </a:p>
          <a:p>
            <a:pPr marL="0" indent="0">
              <a:buNone/>
            </a:pPr>
            <a:endParaRPr lang="cs-CZ" sz="20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  <p:sp>
        <p:nvSpPr>
          <p:cNvPr id="24" name="Zástupný symbol pro text 2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u="sng" dirty="0"/>
              <a:t>Kontaktní osoby pro </a:t>
            </a:r>
            <a:r>
              <a:rPr lang="cs-CZ" b="1" u="sng" dirty="0" smtClean="0"/>
              <a:t>výzvu</a:t>
            </a: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16047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07473" y="2370667"/>
            <a:ext cx="7873140" cy="1822514"/>
          </a:xfrm>
        </p:spPr>
        <p:txBody>
          <a:bodyPr/>
          <a:lstStyle/>
          <a:p>
            <a:pPr algn="ctr"/>
            <a:r>
              <a:rPr lang="cs-CZ" sz="4800" b="1" dirty="0" smtClean="0"/>
              <a:t>DĚKUJEME ZA POZORNOST</a:t>
            </a:r>
            <a:endParaRPr lang="cs-CZ" sz="48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983142" y="4852945"/>
            <a:ext cx="8437071" cy="1620218"/>
          </a:xfrm>
        </p:spPr>
        <p:txBody>
          <a:bodyPr>
            <a:noAutofit/>
          </a:bodyPr>
          <a:lstStyle/>
          <a:p>
            <a:pPr algn="ctr"/>
            <a:r>
              <a:rPr lang="cs-CZ" sz="11500" dirty="0" smtClean="0">
                <a:sym typeface="Wingdings" panose="05000000000000000000" pitchFamily="2" charset="2"/>
              </a:rPr>
              <a:t></a:t>
            </a:r>
            <a:endParaRPr lang="cs-CZ" sz="115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7433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PROGRAM SEMINÁŘE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6766559" y="0"/>
            <a:ext cx="4771985" cy="685800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Informace o výzvě „Podpora komunitního života na venkově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2023 </a:t>
            </a:r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ÚK“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Informace </a:t>
            </a:r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o administraci projektů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Diskuze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závěr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4616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VÝZVA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5" y="2603499"/>
            <a:ext cx="9719522" cy="3925119"/>
          </a:xfrm>
        </p:spPr>
        <p:txBody>
          <a:bodyPr>
            <a:normAutofit/>
          </a:bodyPr>
          <a:lstStyle/>
          <a:p>
            <a:r>
              <a:rPr lang="cs-CZ" sz="2000" b="1" dirty="0">
                <a:solidFill>
                  <a:srgbClr val="92D050"/>
                </a:solidFill>
              </a:rPr>
              <a:t>NADAŘAZENÁ </a:t>
            </a:r>
            <a:r>
              <a:rPr lang="cs-CZ" sz="2000" b="1" dirty="0" smtClean="0">
                <a:solidFill>
                  <a:srgbClr val="92D050"/>
                </a:solidFill>
              </a:rPr>
              <a:t>VÝZVA</a:t>
            </a:r>
            <a:r>
              <a:rPr lang="cs-CZ" sz="2000" b="1" dirty="0" smtClean="0">
                <a:solidFill>
                  <a:schemeClr val="accent1"/>
                </a:solidFill>
              </a:rPr>
              <a:t/>
            </a:r>
            <a:br>
              <a:rPr lang="cs-CZ" sz="2000" b="1" dirty="0" smtClean="0">
                <a:solidFill>
                  <a:schemeClr val="accent1"/>
                </a:solidFill>
              </a:rPr>
            </a:br>
            <a:r>
              <a:rPr lang="cs-CZ" sz="2000" dirty="0" smtClean="0">
                <a:solidFill>
                  <a:schemeClr val="accent1"/>
                </a:solidFill>
              </a:rPr>
              <a:t/>
            </a:r>
            <a:br>
              <a:rPr lang="cs-CZ" sz="2000" dirty="0" smtClean="0">
                <a:solidFill>
                  <a:schemeClr val="accent1"/>
                </a:solidFill>
              </a:rPr>
            </a:br>
            <a:r>
              <a:rPr lang="cs-CZ" sz="2000" b="1" dirty="0">
                <a:solidFill>
                  <a:schemeClr val="tx1"/>
                </a:solidFill>
              </a:rPr>
              <a:t>PROGRAM</a:t>
            </a:r>
            <a:r>
              <a:rPr lang="cs-CZ" sz="2000" dirty="0">
                <a:solidFill>
                  <a:schemeClr val="tx1"/>
                </a:solidFill>
              </a:rPr>
              <a:t>	</a:t>
            </a:r>
            <a:r>
              <a:rPr lang="cs-CZ" sz="2000" dirty="0" smtClean="0">
                <a:solidFill>
                  <a:schemeClr val="tx1"/>
                </a:solidFill>
              </a:rPr>
              <a:t>		Program </a:t>
            </a:r>
            <a:r>
              <a:rPr lang="cs-CZ" sz="2000" dirty="0">
                <a:solidFill>
                  <a:schemeClr val="tx1"/>
                </a:solidFill>
              </a:rPr>
              <a:t>rozvoje venkova Ústeckého kraje</a:t>
            </a:r>
            <a:br>
              <a:rPr lang="cs-CZ" sz="2000" dirty="0">
                <a:solidFill>
                  <a:schemeClr val="tx1"/>
                </a:solidFill>
              </a:rPr>
            </a:br>
            <a:r>
              <a:rPr lang="cs-CZ" sz="2000" dirty="0">
                <a:solidFill>
                  <a:schemeClr val="tx1"/>
                </a:solidFill>
              </a:rPr>
              <a:t>				</a:t>
            </a:r>
            <a:r>
              <a:rPr lang="cs-CZ" sz="2000" dirty="0" smtClean="0">
                <a:solidFill>
                  <a:schemeClr val="tx1"/>
                </a:solidFill>
              </a:rPr>
              <a:t>		Podpora </a:t>
            </a:r>
            <a:r>
              <a:rPr lang="cs-CZ" sz="2000" dirty="0">
                <a:solidFill>
                  <a:schemeClr val="tx1"/>
                </a:solidFill>
              </a:rPr>
              <a:t>komunitního života na </a:t>
            </a:r>
            <a:r>
              <a:rPr lang="cs-CZ" sz="2000" dirty="0" smtClean="0">
                <a:solidFill>
                  <a:schemeClr val="tx1"/>
                </a:solidFill>
              </a:rPr>
              <a:t>venkově</a:t>
            </a:r>
          </a:p>
          <a:p>
            <a:pPr marL="0" indent="0">
              <a:buNone/>
            </a:pPr>
            <a:endParaRPr lang="cs-CZ" sz="2000" dirty="0" smtClean="0">
              <a:solidFill>
                <a:schemeClr val="tx1"/>
              </a:solidFill>
            </a:endParaRPr>
          </a:p>
          <a:p>
            <a:r>
              <a:rPr lang="cs-CZ" sz="2000" b="1" dirty="0" smtClean="0">
                <a:solidFill>
                  <a:srgbClr val="92D050"/>
                </a:solidFill>
              </a:rPr>
              <a:t>VÝZVA MAS VLADAŘ</a:t>
            </a:r>
            <a:r>
              <a:rPr lang="cs-CZ" sz="2000" b="1" dirty="0" smtClean="0">
                <a:solidFill>
                  <a:schemeClr val="accent1"/>
                </a:solidFill>
              </a:rPr>
              <a:t/>
            </a:r>
            <a:br>
              <a:rPr lang="cs-CZ" sz="2000" b="1" dirty="0" smtClean="0">
                <a:solidFill>
                  <a:schemeClr val="accent1"/>
                </a:solidFill>
              </a:rPr>
            </a:br>
            <a:r>
              <a:rPr lang="cs-CZ" sz="2000" b="1" dirty="0" smtClean="0">
                <a:solidFill>
                  <a:schemeClr val="accent1"/>
                </a:solidFill>
              </a:rPr>
              <a:t/>
            </a:r>
            <a:br>
              <a:rPr lang="cs-CZ" sz="2000" b="1" dirty="0" smtClean="0">
                <a:solidFill>
                  <a:schemeClr val="accent1"/>
                </a:solidFill>
              </a:rPr>
            </a:br>
            <a:r>
              <a:rPr lang="cs-CZ" sz="2000" b="1" dirty="0" smtClean="0">
                <a:solidFill>
                  <a:schemeClr val="tx1"/>
                </a:solidFill>
              </a:rPr>
              <a:t>NÁZEV VÝZVY</a:t>
            </a:r>
            <a:r>
              <a:rPr lang="cs-CZ" sz="2000" dirty="0" smtClean="0">
                <a:solidFill>
                  <a:schemeClr val="tx1"/>
                </a:solidFill>
              </a:rPr>
              <a:t>		Podpora komunitního života na venkově </a:t>
            </a:r>
            <a:r>
              <a:rPr lang="cs-CZ" sz="2000" dirty="0" smtClean="0">
                <a:solidFill>
                  <a:schemeClr val="tx1"/>
                </a:solidFill>
              </a:rPr>
              <a:t>2023 </a:t>
            </a:r>
            <a:r>
              <a:rPr lang="cs-CZ" sz="2000" dirty="0" smtClean="0">
                <a:solidFill>
                  <a:schemeClr val="tx1"/>
                </a:solidFill>
              </a:rPr>
              <a:t>ÚK</a:t>
            </a:r>
            <a:br>
              <a:rPr lang="cs-CZ" sz="2000" dirty="0" smtClean="0">
                <a:solidFill>
                  <a:schemeClr val="tx1"/>
                </a:solidFill>
              </a:rPr>
            </a:br>
            <a:r>
              <a:rPr lang="cs-CZ" sz="2000" b="1" dirty="0" smtClean="0">
                <a:solidFill>
                  <a:schemeClr val="tx1"/>
                </a:solidFill>
              </a:rPr>
              <a:t>ČÍSLO VÝZVY</a:t>
            </a:r>
            <a:r>
              <a:rPr lang="cs-CZ" sz="2000" dirty="0" smtClean="0">
                <a:solidFill>
                  <a:schemeClr val="tx1"/>
                </a:solidFill>
              </a:rPr>
              <a:t>		</a:t>
            </a:r>
            <a:r>
              <a:rPr lang="cs-CZ" sz="2000" dirty="0" smtClean="0">
                <a:solidFill>
                  <a:schemeClr val="tx1"/>
                </a:solidFill>
              </a:rPr>
              <a:t>2023/ÚK/1</a:t>
            </a:r>
            <a:r>
              <a:rPr lang="cs-CZ" sz="2000" dirty="0" smtClean="0">
                <a:solidFill>
                  <a:schemeClr val="tx1"/>
                </a:solidFill>
              </a:rPr>
              <a:t/>
            </a:r>
            <a:br>
              <a:rPr lang="cs-CZ" sz="2000" dirty="0" smtClean="0">
                <a:solidFill>
                  <a:schemeClr val="tx1"/>
                </a:solidFill>
              </a:rPr>
            </a:br>
            <a:r>
              <a:rPr lang="cs-CZ" sz="2000" b="1" dirty="0" smtClean="0">
                <a:solidFill>
                  <a:schemeClr val="tx1"/>
                </a:solidFill>
              </a:rPr>
              <a:t>DRUH VÝZVY</a:t>
            </a:r>
            <a:r>
              <a:rPr lang="cs-CZ" sz="2000" dirty="0" smtClean="0">
                <a:solidFill>
                  <a:schemeClr val="tx1"/>
                </a:solidFill>
              </a:rPr>
              <a:t>		kolová</a:t>
            </a:r>
            <a:r>
              <a:rPr lang="cs-CZ" sz="2000" b="1" dirty="0" smtClean="0">
                <a:solidFill>
                  <a:schemeClr val="accent1"/>
                </a:solidFill>
              </a:rPr>
              <a:t/>
            </a:r>
            <a:br>
              <a:rPr lang="cs-CZ" sz="2000" b="1" dirty="0" smtClean="0">
                <a:solidFill>
                  <a:schemeClr val="accent1"/>
                </a:solidFill>
              </a:rPr>
            </a:br>
            <a:endParaRPr lang="cs-CZ" sz="2000" b="1" dirty="0" smtClean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1956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ČASOVÉ NASTAVENÍ VÝZVY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6353" y="2603499"/>
            <a:ext cx="10894423" cy="3875678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Zahájení příjmu </a:t>
            </a:r>
            <a:r>
              <a:rPr lang="cs-CZ" sz="2000" b="1" dirty="0"/>
              <a:t>žádostí o dotaci </a:t>
            </a:r>
            <a:r>
              <a:rPr lang="cs-CZ" sz="2000" b="1" dirty="0" smtClean="0"/>
              <a:t>						01. </a:t>
            </a:r>
            <a:r>
              <a:rPr lang="cs-CZ" sz="2000" b="1" dirty="0"/>
              <a:t>6</a:t>
            </a:r>
            <a:r>
              <a:rPr lang="cs-CZ" sz="2000" b="1" dirty="0" smtClean="0"/>
              <a:t>. 2023, </a:t>
            </a:r>
            <a:r>
              <a:rPr lang="cs-CZ" sz="2000" b="1" dirty="0"/>
              <a:t>12:00 </a:t>
            </a:r>
            <a:r>
              <a:rPr lang="cs-CZ" sz="2000" b="1" dirty="0" smtClean="0"/>
              <a:t>hod.</a:t>
            </a:r>
          </a:p>
          <a:p>
            <a:r>
              <a:rPr lang="cs-CZ" sz="2000" b="1" dirty="0" smtClean="0"/>
              <a:t>Ukončení </a:t>
            </a:r>
            <a:r>
              <a:rPr lang="cs-CZ" sz="2000" b="1" dirty="0"/>
              <a:t>příjmu žádostí o dotaci 	</a:t>
            </a:r>
            <a:r>
              <a:rPr lang="cs-CZ" sz="2000" b="1" dirty="0" smtClean="0"/>
              <a:t>					31. </a:t>
            </a:r>
            <a:r>
              <a:rPr lang="cs-CZ" sz="2000" b="1" dirty="0"/>
              <a:t>7</a:t>
            </a:r>
            <a:r>
              <a:rPr lang="cs-CZ" sz="2000" b="1" dirty="0" smtClean="0"/>
              <a:t>. 2023, </a:t>
            </a:r>
            <a:r>
              <a:rPr lang="cs-CZ" sz="2000" b="1" dirty="0" smtClean="0"/>
              <a:t>16:00 hod.</a:t>
            </a:r>
          </a:p>
          <a:p>
            <a:r>
              <a:rPr lang="cs-CZ" sz="2000" b="1" dirty="0" smtClean="0"/>
              <a:t>Projednání </a:t>
            </a:r>
            <a:r>
              <a:rPr lang="cs-CZ" sz="2000" b="1" dirty="0"/>
              <a:t>projektů ve výběrové </a:t>
            </a:r>
            <a:r>
              <a:rPr lang="cs-CZ" sz="2000" b="1" dirty="0" smtClean="0"/>
              <a:t>komisi			</a:t>
            </a:r>
            <a:r>
              <a:rPr lang="cs-CZ" sz="2000" b="1" dirty="0"/>
              <a:t>	</a:t>
            </a:r>
            <a:r>
              <a:rPr lang="cs-CZ" sz="2000" b="1" dirty="0" smtClean="0"/>
              <a:t>srpen</a:t>
            </a:r>
            <a:r>
              <a:rPr lang="cs-CZ" sz="2000" b="1" dirty="0" smtClean="0"/>
              <a:t> 2023</a:t>
            </a:r>
            <a:endParaRPr lang="cs-CZ" sz="2000" b="1" dirty="0" smtClean="0"/>
          </a:p>
          <a:p>
            <a:r>
              <a:rPr lang="cs-CZ" sz="2000" b="1" dirty="0" smtClean="0"/>
              <a:t>Projednání </a:t>
            </a:r>
            <a:r>
              <a:rPr lang="cs-CZ" sz="2000" b="1" dirty="0"/>
              <a:t>projektů v rozhodovací komisi </a:t>
            </a:r>
            <a:r>
              <a:rPr lang="cs-CZ" sz="2000" b="1" dirty="0" smtClean="0"/>
              <a:t>			</a:t>
            </a:r>
            <a:r>
              <a:rPr lang="cs-CZ" sz="2000" b="1" dirty="0" smtClean="0"/>
              <a:t>září</a:t>
            </a:r>
            <a:r>
              <a:rPr lang="cs-CZ" sz="2000" b="1" dirty="0" smtClean="0"/>
              <a:t> 2023</a:t>
            </a:r>
            <a:endParaRPr lang="cs-CZ" sz="2000" b="1" dirty="0" smtClean="0"/>
          </a:p>
          <a:p>
            <a:r>
              <a:rPr lang="cs-CZ" sz="2000" b="1" dirty="0" smtClean="0"/>
              <a:t>Realizace </a:t>
            </a:r>
            <a:r>
              <a:rPr lang="cs-CZ" sz="2000" b="1" dirty="0"/>
              <a:t>projektů </a:t>
            </a:r>
            <a:r>
              <a:rPr lang="cs-CZ" sz="2000" b="1" dirty="0" smtClean="0"/>
              <a:t>										od </a:t>
            </a:r>
            <a:r>
              <a:rPr lang="cs-CZ" sz="2000" b="1" dirty="0"/>
              <a:t>01. </a:t>
            </a:r>
            <a:r>
              <a:rPr lang="cs-CZ" sz="2000" b="1" dirty="0" smtClean="0"/>
              <a:t>03. 2023 </a:t>
            </a:r>
            <a:r>
              <a:rPr lang="cs-CZ" sz="2000" b="1" dirty="0" smtClean="0"/>
              <a:t>do </a:t>
            </a:r>
            <a:r>
              <a:rPr lang="cs-CZ" sz="2000" b="1" dirty="0"/>
              <a:t>31. </a:t>
            </a:r>
            <a:r>
              <a:rPr lang="cs-CZ" sz="2000" b="1" dirty="0" smtClean="0"/>
              <a:t>12. </a:t>
            </a:r>
            <a:r>
              <a:rPr lang="cs-CZ" sz="2000" b="1" dirty="0" smtClean="0"/>
              <a:t>2023</a:t>
            </a:r>
            <a:endParaRPr lang="cs-CZ" sz="2000" b="1" dirty="0" smtClean="0"/>
          </a:p>
          <a:p>
            <a:r>
              <a:rPr lang="cs-CZ" sz="2000" b="1" dirty="0" smtClean="0"/>
              <a:t>Předložení </a:t>
            </a:r>
            <a:r>
              <a:rPr lang="cs-CZ" sz="2000" b="1" dirty="0"/>
              <a:t>závěrečné zprávy o realizaci projektu </a:t>
            </a:r>
            <a:r>
              <a:rPr lang="cs-CZ" sz="2000" b="1" dirty="0" smtClean="0"/>
              <a:t>		do </a:t>
            </a:r>
            <a:r>
              <a:rPr lang="cs-CZ" sz="2000" b="1" dirty="0"/>
              <a:t>20. </a:t>
            </a:r>
            <a:r>
              <a:rPr lang="cs-CZ" sz="2000" b="1" dirty="0" smtClean="0"/>
              <a:t>01. </a:t>
            </a:r>
            <a:r>
              <a:rPr lang="cs-CZ" sz="2000" b="1" dirty="0" smtClean="0"/>
              <a:t>2024</a:t>
            </a:r>
            <a:endParaRPr lang="cs-CZ" sz="20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32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FINANČNÍ NASTAVENÍ VÝZVY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4" y="2453750"/>
            <a:ext cx="9730760" cy="4404250"/>
          </a:xfrm>
        </p:spPr>
        <p:txBody>
          <a:bodyPr>
            <a:normAutofit fontScale="85000" lnSpcReduction="20000"/>
          </a:bodyPr>
          <a:lstStyle/>
          <a:p>
            <a:r>
              <a:rPr lang="cs-CZ" sz="2000" b="1" dirty="0"/>
              <a:t>Celková finanční alokace 	</a:t>
            </a:r>
            <a:r>
              <a:rPr lang="cs-CZ" sz="2000" b="1" dirty="0" smtClean="0"/>
              <a:t>							</a:t>
            </a:r>
            <a:r>
              <a:rPr lang="cs-CZ" sz="2000" b="1" dirty="0" smtClean="0"/>
              <a:t>760</a:t>
            </a:r>
            <a:r>
              <a:rPr lang="cs-CZ" sz="2000" b="1" dirty="0" smtClean="0"/>
              <a:t>.826,00 Kč</a:t>
            </a:r>
          </a:p>
          <a:p>
            <a:r>
              <a:rPr lang="cs-CZ" sz="2000" b="1" dirty="0" smtClean="0"/>
              <a:t>Požadovaná dotace přijatých žádostí					851.311,10 Kč</a:t>
            </a:r>
            <a:endParaRPr lang="cs-CZ" sz="2000" b="1" dirty="0" smtClean="0"/>
          </a:p>
          <a:p>
            <a:r>
              <a:rPr lang="cs-CZ" sz="2000" b="1" dirty="0" smtClean="0"/>
              <a:t>Požadovaná dotace vybraných projektů				</a:t>
            </a:r>
            <a:r>
              <a:rPr lang="cs-CZ" sz="2000" b="1" dirty="0" smtClean="0"/>
              <a:t>760</a:t>
            </a:r>
            <a:r>
              <a:rPr lang="cs-CZ" sz="2000" b="1" dirty="0" smtClean="0"/>
              <a:t>.008,90 </a:t>
            </a:r>
            <a:r>
              <a:rPr lang="cs-CZ" sz="2000" b="1" dirty="0" smtClean="0"/>
              <a:t>Kč </a:t>
            </a:r>
            <a:endParaRPr lang="cs-CZ" sz="2000" b="1" dirty="0"/>
          </a:p>
          <a:p>
            <a:r>
              <a:rPr lang="cs-CZ" sz="2000" b="1" dirty="0" smtClean="0"/>
              <a:t>Min</a:t>
            </a:r>
            <a:r>
              <a:rPr lang="cs-CZ" sz="2000" b="1" dirty="0"/>
              <a:t>. výše </a:t>
            </a:r>
            <a:r>
              <a:rPr lang="cs-CZ" sz="2000" b="1" dirty="0" smtClean="0"/>
              <a:t>podpory na projekt							5.000,00 </a:t>
            </a:r>
            <a:r>
              <a:rPr lang="cs-CZ" sz="2000" b="1" dirty="0"/>
              <a:t>Kč </a:t>
            </a:r>
            <a:endParaRPr lang="cs-CZ" sz="2000" b="1" dirty="0" smtClean="0"/>
          </a:p>
          <a:p>
            <a:r>
              <a:rPr lang="cs-CZ" sz="2000" b="1" dirty="0" smtClean="0"/>
              <a:t>Max</a:t>
            </a:r>
            <a:r>
              <a:rPr lang="cs-CZ" sz="2000" b="1" dirty="0"/>
              <a:t>. výše </a:t>
            </a:r>
            <a:r>
              <a:rPr lang="cs-CZ" sz="2000" b="1" dirty="0" smtClean="0"/>
              <a:t>podpory na projekt							20.000,00 </a:t>
            </a:r>
            <a:r>
              <a:rPr lang="cs-CZ" sz="2000" b="1" dirty="0"/>
              <a:t>Kč </a:t>
            </a:r>
            <a:endParaRPr lang="cs-CZ" sz="2000" b="1" dirty="0" smtClean="0"/>
          </a:p>
          <a:p>
            <a:r>
              <a:rPr lang="cs-CZ" sz="2000" b="1" dirty="0" smtClean="0"/>
              <a:t>Výše </a:t>
            </a:r>
            <a:r>
              <a:rPr lang="cs-CZ" sz="2000" b="1" dirty="0"/>
              <a:t>dotace </a:t>
            </a:r>
            <a:r>
              <a:rPr lang="cs-CZ" sz="2000" b="1" dirty="0" smtClean="0"/>
              <a:t>											80 </a:t>
            </a:r>
            <a:r>
              <a:rPr lang="cs-CZ" sz="2000" b="1" dirty="0"/>
              <a:t>% </a:t>
            </a:r>
            <a:endParaRPr lang="cs-CZ" sz="2000" b="1" dirty="0" smtClean="0"/>
          </a:p>
          <a:p>
            <a:r>
              <a:rPr lang="cs-CZ" sz="2000" b="1" dirty="0" smtClean="0"/>
              <a:t>Forma </a:t>
            </a:r>
            <a:r>
              <a:rPr lang="cs-CZ" sz="2000" b="1" dirty="0"/>
              <a:t>dotace </a:t>
            </a:r>
            <a:r>
              <a:rPr lang="cs-CZ" sz="2000" b="1" dirty="0" smtClean="0"/>
              <a:t>										</a:t>
            </a:r>
            <a:r>
              <a:rPr lang="cs-CZ" sz="2000" b="1" dirty="0" smtClean="0"/>
              <a:t>ex </a:t>
            </a:r>
            <a:r>
              <a:rPr lang="cs-CZ" sz="2000" b="1" dirty="0"/>
              <a:t>post </a:t>
            </a:r>
            <a:endParaRPr lang="cs-CZ" sz="2000" b="1" dirty="0" smtClean="0"/>
          </a:p>
          <a:p>
            <a:r>
              <a:rPr lang="cs-CZ" sz="2000" b="1" dirty="0" smtClean="0"/>
              <a:t>Výše </a:t>
            </a:r>
            <a:r>
              <a:rPr lang="cs-CZ" sz="2000" b="1" dirty="0"/>
              <a:t>spoluúčasti </a:t>
            </a:r>
            <a:r>
              <a:rPr lang="cs-CZ" sz="2000" b="1" dirty="0" smtClean="0"/>
              <a:t>										20 </a:t>
            </a:r>
            <a:r>
              <a:rPr lang="cs-CZ" sz="2000" b="1" dirty="0"/>
              <a:t>% </a:t>
            </a:r>
            <a:endParaRPr lang="cs-CZ" sz="2000" b="1" dirty="0" smtClean="0"/>
          </a:p>
          <a:p>
            <a:r>
              <a:rPr lang="cs-CZ" sz="2000" b="1" dirty="0" smtClean="0"/>
              <a:t>Přijato												47 žádostí</a:t>
            </a:r>
          </a:p>
          <a:p>
            <a:r>
              <a:rPr lang="cs-CZ" sz="2000" b="1" dirty="0" smtClean="0"/>
              <a:t>Podpořeno </a:t>
            </a:r>
            <a:r>
              <a:rPr lang="cs-CZ" sz="2000" b="1" dirty="0" smtClean="0"/>
              <a:t>											</a:t>
            </a:r>
            <a:r>
              <a:rPr lang="cs-CZ" sz="2000" b="1" dirty="0" smtClean="0"/>
              <a:t>42</a:t>
            </a:r>
            <a:r>
              <a:rPr lang="cs-CZ" sz="2000" b="1" dirty="0" smtClean="0"/>
              <a:t> </a:t>
            </a:r>
            <a:r>
              <a:rPr lang="cs-CZ" sz="2000" b="1" dirty="0"/>
              <a:t>projektů </a:t>
            </a:r>
            <a:endParaRPr lang="cs-CZ" sz="2000" b="1" dirty="0" smtClean="0"/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dirty="0" smtClean="0"/>
              <a:t>Dotace nenaplňuje </a:t>
            </a:r>
            <a:r>
              <a:rPr lang="cs-CZ" sz="2000" dirty="0"/>
              <a:t>znaky veřejné podpory ve smyslu čl. 107, odst. 1 Smlouvy o fungování Evropské unie.</a:t>
            </a:r>
          </a:p>
          <a:p>
            <a:pPr marL="0" indent="0">
              <a:buNone/>
            </a:pPr>
            <a:endParaRPr lang="cs-CZ" sz="20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4290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OPRÁVĚNÍ ŽADATELÉ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5" y="2603499"/>
            <a:ext cx="9699858" cy="3925119"/>
          </a:xfrm>
        </p:spPr>
        <p:txBody>
          <a:bodyPr>
            <a:normAutofit/>
          </a:bodyPr>
          <a:lstStyle/>
          <a:p>
            <a:r>
              <a:rPr lang="cs-CZ" sz="2000" dirty="0" smtClean="0"/>
              <a:t>Obecně prospěšná společnost</a:t>
            </a:r>
          </a:p>
          <a:p>
            <a:r>
              <a:rPr lang="cs-CZ" sz="2000" dirty="0" smtClean="0"/>
              <a:t>Spolek</a:t>
            </a:r>
          </a:p>
          <a:p>
            <a:r>
              <a:rPr lang="cs-CZ" sz="2000" dirty="0" smtClean="0"/>
              <a:t>Ústav</a:t>
            </a:r>
          </a:p>
          <a:p>
            <a:r>
              <a:rPr lang="cs-CZ" sz="2000" dirty="0" smtClean="0"/>
              <a:t>Obec</a:t>
            </a:r>
          </a:p>
          <a:p>
            <a:r>
              <a:rPr lang="cs-CZ" sz="2000" dirty="0" smtClean="0"/>
              <a:t>Příspěvková organizace</a:t>
            </a:r>
          </a:p>
          <a:p>
            <a:r>
              <a:rPr lang="cs-CZ" sz="2000" dirty="0" smtClean="0"/>
              <a:t>Škola nebo školské zařízení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 algn="ctr">
              <a:buNone/>
            </a:pPr>
            <a:r>
              <a:rPr lang="cs-CZ" sz="2000" b="1" dirty="0" smtClean="0">
                <a:solidFill>
                  <a:srgbClr val="92D050"/>
                </a:solidFill>
              </a:rPr>
              <a:t>Všechny subjekty prokazatelně sídlí nebo působí na území MAS Vladař v ÚSTECKÉM KRAJI!</a:t>
            </a:r>
            <a:endParaRPr lang="cs-CZ" sz="2000" b="1" dirty="0">
              <a:solidFill>
                <a:srgbClr val="92D05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139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CÍL VÝZVY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1154954" y="3370217"/>
            <a:ext cx="4825158" cy="2649584"/>
          </a:xfrm>
        </p:spPr>
        <p:txBody>
          <a:bodyPr/>
          <a:lstStyle/>
          <a:p>
            <a:r>
              <a:rPr lang="cs-CZ" sz="2000" dirty="0"/>
              <a:t>Měkké akce </a:t>
            </a:r>
          </a:p>
          <a:p>
            <a:pPr lvl="1"/>
            <a:r>
              <a:rPr lang="cs-CZ" sz="1800" dirty="0"/>
              <a:t>Kulturní akce</a:t>
            </a:r>
          </a:p>
          <a:p>
            <a:pPr lvl="1"/>
            <a:r>
              <a:rPr lang="cs-CZ" sz="1800" dirty="0"/>
              <a:t>Sportovní akce</a:t>
            </a:r>
          </a:p>
          <a:p>
            <a:pPr lvl="1"/>
            <a:r>
              <a:rPr lang="cs-CZ" sz="1800" dirty="0"/>
              <a:t>Vzdělávací akce</a:t>
            </a:r>
          </a:p>
          <a:p>
            <a:pPr lvl="1"/>
            <a:r>
              <a:rPr lang="cs-CZ" sz="1800" dirty="0"/>
              <a:t>rozvoj spolkové činnosti </a:t>
            </a:r>
          </a:p>
          <a:p>
            <a:pPr lvl="1"/>
            <a:r>
              <a:rPr lang="cs-CZ" sz="1800" dirty="0"/>
              <a:t>aktivizace místního potenciálu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>
          <a:xfrm>
            <a:off x="1154954" y="2603500"/>
            <a:ext cx="9878918" cy="576262"/>
          </a:xfrm>
        </p:spPr>
        <p:txBody>
          <a:bodyPr/>
          <a:lstStyle/>
          <a:p>
            <a:r>
              <a:rPr lang="cs-CZ" b="1" dirty="0"/>
              <a:t>Podpora komunitního života na území MAS Vladař o.p.s. </a:t>
            </a:r>
            <a:r>
              <a:rPr lang="cs-CZ" b="1" dirty="0" smtClean="0"/>
              <a:t>v ÚK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>
          <a:xfrm>
            <a:off x="6208710" y="3370217"/>
            <a:ext cx="4825159" cy="2649584"/>
          </a:xfrm>
        </p:spPr>
        <p:txBody>
          <a:bodyPr/>
          <a:lstStyle/>
          <a:p>
            <a:r>
              <a:rPr lang="cs-CZ" sz="2000" dirty="0"/>
              <a:t>Údržba a obnova </a:t>
            </a:r>
          </a:p>
          <a:p>
            <a:pPr lvl="1"/>
            <a:r>
              <a:rPr lang="cs-CZ" sz="1800" dirty="0"/>
              <a:t>občanské vybavenosti </a:t>
            </a:r>
          </a:p>
          <a:p>
            <a:pPr lvl="1"/>
            <a:r>
              <a:rPr lang="cs-CZ" sz="1800" dirty="0"/>
              <a:t>veřejného prostoru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632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VYBRANÉ PROJEKTY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/>
          <a:srcRect r="4187"/>
          <a:stretch/>
        </p:blipFill>
        <p:spPr>
          <a:xfrm>
            <a:off x="3054389" y="1865539"/>
            <a:ext cx="5668592" cy="489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46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10173447" cy="706964"/>
          </a:xfrm>
        </p:spPr>
        <p:txBody>
          <a:bodyPr/>
          <a:lstStyle/>
          <a:p>
            <a:r>
              <a:rPr lang="cs-CZ" b="1" dirty="0" smtClean="0"/>
              <a:t>PŘED REALIZACÍ PROJEKTU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3" y="3618129"/>
            <a:ext cx="10497114" cy="3135368"/>
          </a:xfrm>
        </p:spPr>
        <p:txBody>
          <a:bodyPr>
            <a:normAutofit/>
          </a:bodyPr>
          <a:lstStyle/>
          <a:p>
            <a:pPr lvl="0"/>
            <a:r>
              <a:rPr lang="cs-CZ" dirty="0" smtClean="0"/>
              <a:t>Pošlete pozvánku nebo plakát MAS </a:t>
            </a:r>
            <a:r>
              <a:rPr lang="cs-CZ" dirty="0"/>
              <a:t>Vladař </a:t>
            </a:r>
            <a:endParaRPr lang="cs-CZ" dirty="0" smtClean="0"/>
          </a:p>
          <a:p>
            <a:pPr lvl="0"/>
            <a:r>
              <a:rPr lang="cs-CZ" dirty="0" smtClean="0"/>
              <a:t>Pozvánka </a:t>
            </a:r>
            <a:r>
              <a:rPr lang="cs-CZ" dirty="0"/>
              <a:t>nebo plakát musí obsahovat logo Ústeckého kraje a MAS Vladař</a:t>
            </a:r>
            <a:r>
              <a:rPr lang="cs-CZ" dirty="0" smtClean="0"/>
              <a:t>!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4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asedací místnost Ion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1348</TotalTime>
  <Words>863</Words>
  <Application>Microsoft Office PowerPoint</Application>
  <PresentationFormat>Širokoúhlá obrazovka</PresentationFormat>
  <Paragraphs>99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Wingdings</vt:lpstr>
      <vt:lpstr>Wingdings 3</vt:lpstr>
      <vt:lpstr>Zasedací místnost Ion</vt:lpstr>
      <vt:lpstr>Podpora komunitního života na venkově 2023 ÚK</vt:lpstr>
      <vt:lpstr>PROGRAM SEMINÁŘE</vt:lpstr>
      <vt:lpstr>VÝZVA</vt:lpstr>
      <vt:lpstr>ČASOVÉ NASTAVENÍ VÝZVY</vt:lpstr>
      <vt:lpstr>FINANČNÍ NASTAVENÍ VÝZVY</vt:lpstr>
      <vt:lpstr>OPRÁVĚNÍ ŽADATELÉ</vt:lpstr>
      <vt:lpstr>CÍL VÝZVY</vt:lpstr>
      <vt:lpstr>VYBRANÉ PROJEKTY</vt:lpstr>
      <vt:lpstr>PŘED REALIZACÍ PROJEKTU</vt:lpstr>
      <vt:lpstr>BĚHEM REALIZACE</vt:lpstr>
      <vt:lpstr>PO REALIZACI</vt:lpstr>
      <vt:lpstr>PO REALIZACI</vt:lpstr>
      <vt:lpstr>PO REALIZACI</vt:lpstr>
      <vt:lpstr>DŮLEŽITÉ ODKAZY</vt:lpstr>
      <vt:lpstr>KONTAKTY</vt:lpstr>
      <vt:lpstr>DĚKUJEME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Podpora komunitního života na venkově 2019 ÚK</dc:title>
  <dc:creator>Lněníčková MASVladař</dc:creator>
  <cp:lastModifiedBy>Lněníčková MASVladař</cp:lastModifiedBy>
  <cp:revision>107</cp:revision>
  <dcterms:created xsi:type="dcterms:W3CDTF">2019-06-18T08:56:38Z</dcterms:created>
  <dcterms:modified xsi:type="dcterms:W3CDTF">2023-11-08T13:06:52Z</dcterms:modified>
</cp:coreProperties>
</file>