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5" r:id="rId9"/>
    <p:sldId id="264" r:id="rId10"/>
    <p:sldId id="265" r:id="rId11"/>
    <p:sldId id="273" r:id="rId12"/>
    <p:sldId id="274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0" autoAdjust="0"/>
    <p:restoredTop sz="94675" autoAdjust="0"/>
  </p:normalViewPr>
  <p:slideViewPr>
    <p:cSldViewPr snapToGrid="0">
      <p:cViewPr>
        <p:scale>
          <a:sx n="100" d="100"/>
          <a:sy n="100" d="100"/>
        </p:scale>
        <p:origin x="930" y="2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308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12990-876B-4E59-A8FD-23B91FA3CC86}" type="datetimeFigureOut">
              <a:rPr lang="cs-CZ" smtClean="0"/>
              <a:t>21.2.2018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01F20-21B6-4FBF-B6E3-DC49E116EB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0386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01F20-21B6-4FBF-B6E3-DC49E116EB89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4872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21.2.2018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0195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21.2.2018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2923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21.2.2018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1660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21.2.2018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3459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21.2.2018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8524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21.2.2018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4216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21.2.2018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6631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21.2.2018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6857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21.2.2018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7530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21.2.2018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9908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A03-6E45-45FD-AF8A-6B34EDE9DD0D}" type="datetimeFigureOut">
              <a:rPr lang="cs-CZ" smtClean="0"/>
              <a:t>21.2.2018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7686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FFA03-6E45-45FD-AF8A-6B34EDE9DD0D}" type="datetimeFigureOut">
              <a:rPr lang="cs-CZ" smtClean="0"/>
              <a:t>21.2.2018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B0A00-C471-4C3F-B0D6-870BC8C93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6310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seu.mssf.cz/" TargetMode="External"/><Relationship Id="rId2" Type="http://schemas.openxmlformats.org/officeDocument/2006/relationships/hyperlink" Target="http://www.vladar.cz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dotaceeu.cz/cs/Jak-na-projekt/Elektronicka-zadost/Edukacni-videa" TargetMode="External"/><Relationship Id="rId4" Type="http://schemas.openxmlformats.org/officeDocument/2006/relationships/hyperlink" Target="https://www.mssf.cz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mailto:andrea.nipauerova@vladar.cz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vladar.cz/integrovany-operacni-program-vypis-text-14.html" TargetMode="External"/><Relationship Id="rId2" Type="http://schemas.openxmlformats.org/officeDocument/2006/relationships/hyperlink" Target="http://www.dotaceeu.cz/cs/Microsites/IROP/Vyzvy/Vyzva-c-68-Zvysovani-kvality-a-dostupnosti-Infrastruktury-pro-vzdela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434353" y="1319273"/>
            <a:ext cx="9323294" cy="518603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square" anchor="ctr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endParaRPr lang="cs-CZ" sz="1400" b="1" kern="0" dirty="0">
              <a:solidFill>
                <a:srgbClr val="2E74B5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sz="2500" b="1" kern="0" dirty="0">
                <a:solidFill>
                  <a:srgbClr val="2E74B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IROP - Integrovaný regionální operační program</a:t>
            </a:r>
            <a:endParaRPr lang="cs-CZ" sz="2500" b="1" kern="0" dirty="0">
              <a:solidFill>
                <a:srgbClr val="2E74B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sz="2200" b="1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SEMINÁŘ PRO ŽADATELE</a:t>
            </a:r>
          </a:p>
          <a:p>
            <a:pPr algn="ctr">
              <a:spcAft>
                <a:spcPts val="0"/>
              </a:spcAft>
            </a:pPr>
            <a:r>
              <a:rPr lang="cs-CZ" sz="1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endParaRPr lang="cs-CZ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sz="2200" b="1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 rámci vyhlášené výzvy MAS Vladař o.p.s.</a:t>
            </a:r>
          </a:p>
          <a:p>
            <a:pPr algn="ctr">
              <a:spcAft>
                <a:spcPts val="0"/>
              </a:spcAft>
            </a:pPr>
            <a:endParaRPr lang="cs-CZ" sz="1400" b="1" dirty="0"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  <a:latin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endParaRPr lang="cs-CZ" sz="1400" b="1" dirty="0"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  <a:latin typeface="Arial" panose="020B0604020202020204" pitchFamily="34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Termín konání: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19. 03. 2018</a:t>
            </a:r>
            <a:endParaRPr lang="cs-CZ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Místo konání: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Kancelář MAS Vladař</a:t>
            </a:r>
            <a:endParaRPr lang="cs-CZ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Čas zahájení: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9.00 hodin</a:t>
            </a:r>
          </a:p>
          <a:p>
            <a:pPr algn="ctr"/>
            <a:endParaRPr lang="cs-CZ" sz="1400" b="1" dirty="0"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pic>
        <p:nvPicPr>
          <p:cNvPr id="6" name="obrázek 1" descr="IROP_CZ_RO_B_C RGB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40" y="375663"/>
            <a:ext cx="5760720" cy="943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8714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73424" y="643626"/>
            <a:ext cx="11645153" cy="557075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Vykazovat plnění indikátoru bude příjemce podpory ve Zprávách o realizaci projektu a udržení hodnoty indikátoru ve Zprávách o udržitelnosti projektu v datovém poli dosažená hodnota.</a:t>
            </a:r>
          </a:p>
          <a:p>
            <a:endParaRPr lang="cs-CZ" sz="15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b="1" u="sng" dirty="0">
                <a:latin typeface="Times New Roman" pitchFamily="18" charset="0"/>
                <a:cs typeface="Times New Roman" pitchFamily="18" charset="0"/>
              </a:rPr>
              <a:t>Indikátory výstupu: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endParaRPr lang="cs-CZ" sz="15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00 01 - Kapacita podporovaných zařízení péče o děti nebo vzdělávacích zařízení</a:t>
            </a:r>
          </a:p>
          <a:p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Povinný k výběru a k naplnění pro všechny projekty výzvy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Žadatel v žádosti o podporu vyplňuje cílovou hodnotu a datum, ke kterému se zavazuje ji naplnit. K naplnění cílové hodnoty indikátoru musí dojít nejpozději k datu ukončení realizace projektu.</a:t>
            </a:r>
          </a:p>
          <a:p>
            <a:endParaRPr lang="cs-CZ" sz="15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just"/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00 00 - Počet podpořených vzdělávacích zařízení </a:t>
            </a:r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Povinný k výběru a k naplnění pro všechny projekty výzvy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Žadatel v žádosti o podporu vyplňuje cílovou hodnotu a datum, ke kterému se zavazuje ji naplnit. K naplnění cílové hodnoty indikátoru musí dojít nejpozději k datu ukončení realizace projektu.</a:t>
            </a:r>
          </a:p>
          <a:p>
            <a:pPr algn="just"/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Projekty nevykazují žádný </a:t>
            </a: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indikátor výsledku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proto </a:t>
            </a: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 nutné, 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aby žadatel plánované výsledky projektu stručně slovně popsal na záložce „Popis projektu“ v MS2014+ při vyplňování žádosti. Do textového pole s názvem „Co je cílem projektu“ žadatel stručně popíše cíle projektu, očekávané výsledky a změny, které mají být prostřednictvím projektu dosaženy.</a:t>
            </a:r>
          </a:p>
          <a:p>
            <a:pPr algn="just"/>
            <a:endParaRPr lang="cs-CZ" sz="15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ctr"/>
            <a:r>
              <a:rPr lang="cs-CZ" sz="1300" i="1" dirty="0">
                <a:latin typeface="Times New Roman" pitchFamily="18" charset="0"/>
                <a:cs typeface="Times New Roman" pitchFamily="18" charset="0"/>
              </a:rPr>
              <a:t>Podrobné informace k jednotlivým indikátorům a závazná pravidla jejich vykazování a výpočtu obsahují metodické listy indikátorů v příloze č. 3 Specifických pravidel pro žadatele a příjemce dané výzvy IROP (č. 68 / CLLD).</a:t>
            </a:r>
          </a:p>
          <a:p>
            <a:pPr algn="ctr"/>
            <a:endParaRPr lang="cs-CZ" sz="1500" i="1" dirty="0">
              <a:latin typeface="Times New Roman" panose="02020603050405020304" pitchFamily="18" charset="0"/>
              <a:cs typeface="Times New Roman" pitchFamily="18" charset="0"/>
            </a:endParaRPr>
          </a:p>
          <a:p>
            <a:r>
              <a:rPr lang="cs-CZ" sz="15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Místo realizace projektů </a:t>
            </a:r>
            <a:endParaRPr lang="cs-CZ" sz="15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Území MAS vymezené ve schválené strategii CLLD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Rozhodující není sídlo žadatele, ale místo realizace projektu. Sídlo firmy se může lišit od místa realizace projektu.</a:t>
            </a:r>
            <a:endParaRPr lang="cs-CZ" sz="1500" i="1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566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53253" y="497428"/>
            <a:ext cx="11685494" cy="5863144"/>
          </a:xfrm>
          <a:prstGeom prst="rect">
            <a:avLst/>
          </a:prstGeom>
          <a:ln w="38100"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cs-CZ" sz="1500" b="1" u="sng" dirty="0">
                <a:latin typeface="Times New Roman" pitchFamily="18" charset="0"/>
                <a:cs typeface="Times New Roman" pitchFamily="18" charset="0"/>
              </a:rPr>
              <a:t>Hodnocení a výběr projektů: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Potřebné informace naleznete na webu MAS Vladař </a:t>
            </a:r>
            <a:r>
              <a:rPr lang="cs-CZ" sz="1500" u="sng" dirty="0">
                <a:latin typeface="Times New Roman" pitchFamily="18" charset="0"/>
                <a:cs typeface="Times New Roman" pitchFamily="18" charset="0"/>
                <a:hlinkClick r:id="rId2"/>
              </a:rPr>
              <a:t>www.vladar.cz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kdy jsou u každé vyhlášené výzvy k dispozici potřebné přílohy jak pro problematiku formálního hodnocení a přijatelnosti projektů, tak pro věcné hodnocení projektů.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Proces hodnocení </a:t>
            </a:r>
            <a:r>
              <a:rPr lang="cs-CZ" sz="1500" dirty="0" err="1">
                <a:latin typeface="Times New Roman" pitchFamily="18" charset="0"/>
                <a:cs typeface="Times New Roman" pitchFamily="18" charset="0"/>
              </a:rPr>
              <a:t>FNaP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, věcné hodnocení a výběru projektů pro doporučení k financování zajišťuje MAS Vladař.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Další část hodnocení projektů – závěrečné ověření způsobilosti projektů provede CRR v souladu s postupem uvedeným v kapitole 3.4 Obecných pravidel.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Žádosti, které nebudou předložené dle pravidel o podání žádosti a v jiných termínech, než uvádí výzva MAS Vladař / ŘO IROP, nebudou akceptovány.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b="1" u="sng" dirty="0">
                <a:latin typeface="Times New Roman" pitchFamily="18" charset="0"/>
                <a:cs typeface="Times New Roman" pitchFamily="18" charset="0"/>
              </a:rPr>
              <a:t>ISKP14+: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Jedná se o on-line aplikaci, není potřeba instalace do PC, pro práci v systému je nutná registrace s platnou e-mailovou adresou a telefonním číslem, před podáním a odesláním žádosti je nutné mít zřízený elektronický podpis, mít zřízenou datovou schránku.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Registrace do systému ISKP14+: </a:t>
            </a:r>
            <a:r>
              <a:rPr lang="cs-CZ" sz="1500" u="sng" dirty="0">
                <a:latin typeface="Times New Roman" pitchFamily="18" charset="0"/>
                <a:cs typeface="Times New Roman" pitchFamily="18" charset="0"/>
                <a:hlinkClick r:id="rId3"/>
              </a:rPr>
              <a:t>https://mseu.mssf.cz/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Prohlížeč: Internet Explorer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Elektronická žádost: </a:t>
            </a:r>
            <a:r>
              <a:rPr lang="cs-CZ" sz="1500" u="sng" dirty="0">
                <a:latin typeface="Times New Roman" pitchFamily="18" charset="0"/>
                <a:cs typeface="Times New Roman" pitchFamily="18" charset="0"/>
                <a:hlinkClick r:id="rId4"/>
              </a:rPr>
              <a:t>https://www.mssf.cz/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Edukační videa: </a:t>
            </a:r>
            <a:r>
              <a:rPr lang="cs-CZ" sz="1500" u="sng" dirty="0">
                <a:latin typeface="Times New Roman" pitchFamily="18" charset="0"/>
                <a:cs typeface="Times New Roman" pitchFamily="18" charset="0"/>
                <a:hlinkClick r:id="rId5"/>
              </a:rPr>
              <a:t>http://www.dotaceeu.cz/cs/Jak-na-projekt/Elektronicka-zadost/Edukacni-videa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831653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111624" y="997565"/>
            <a:ext cx="9968753" cy="4862870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wrap="square" anchor="ctr">
            <a:spAutoFit/>
          </a:bodyPr>
          <a:lstStyle/>
          <a:p>
            <a:pPr algn="ctr"/>
            <a:endParaRPr lang="cs-CZ" b="1" u="sng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b="1" u="sng" dirty="0">
                <a:latin typeface="Times New Roman" pitchFamily="18" charset="0"/>
                <a:cs typeface="Times New Roman" pitchFamily="18" charset="0"/>
              </a:rPr>
              <a:t>Konzultace v rámci výzev IROP: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p. </a:t>
            </a:r>
            <a:r>
              <a:rPr lang="cs-CZ" dirty="0" err="1">
                <a:latin typeface="Times New Roman" pitchFamily="18" charset="0"/>
                <a:cs typeface="Times New Roman" pitchFamily="18" charset="0"/>
              </a:rPr>
              <a:t>Nipauerová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 Andrea</a:t>
            </a: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u="sng" dirty="0">
                <a:latin typeface="Times New Roman" pitchFamily="18" charset="0"/>
                <a:cs typeface="Times New Roman" pitchFamily="18" charset="0"/>
                <a:hlinkClick r:id="rId2"/>
              </a:rPr>
              <a:t>andrea.nipauerova@vladar.cz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tel.: +420 724 168 451</a:t>
            </a: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cs-CZ" sz="2000" b="1" dirty="0">
                <a:latin typeface="Times New Roman" pitchFamily="18" charset="0"/>
                <a:cs typeface="Times New Roman" pitchFamily="18" charset="0"/>
              </a:rPr>
              <a:t>DĚKUJI ZA VAŠI POZORNOST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20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</a:p>
          <a:p>
            <a:pPr algn="ctr"/>
            <a:endParaRPr lang="cs-CZ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obrázek 3" descr="20080821 - logo malé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931" y="1259463"/>
            <a:ext cx="962584" cy="931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3926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526139" y="258782"/>
            <a:ext cx="11139722" cy="6186309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wrap="square" anchor="ctr">
            <a:spAutoFit/>
          </a:bodyPr>
          <a:lstStyle/>
          <a:p>
            <a:pPr algn="ctr">
              <a:spcAft>
                <a:spcPts val="0"/>
              </a:spcAft>
            </a:pPr>
            <a:endParaRPr lang="cs-CZ" b="1" dirty="0"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IROP5: </a:t>
            </a: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Zvýšení kvality a dostupnosti infrastruktury pro vzdělávání a celoživotní učení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výzva MAS Vladař – IROP - Zvýšení kvality a dostupnosti infrastruktury pro vzdělávání a celoživotní učení I. (IROP5)</a:t>
            </a:r>
          </a:p>
          <a:p>
            <a:pPr marL="342900" indent="-342900" algn="ctr">
              <a:buAutoNum type="arabicPeriod"/>
            </a:pP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Představení výzvy: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Číslo výzvy MAS Vladař: </a:t>
            </a:r>
            <a:r>
              <a:rPr lang="cs-CZ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123/06_16_075/CLLD_15_01_146</a:t>
            </a:r>
            <a:endParaRPr lang="cs-CZ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3.výzva MAS Vladař-IROP-Zvýšení kvality a dostupnosti infrastruktury pro vzdělávání a celoživotní učení I. (IROP5)</a:t>
            </a:r>
          </a:p>
          <a:p>
            <a:pPr algn="ctr"/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aktivita „</a:t>
            </a:r>
            <a:r>
              <a:rPr lang="cs-CZ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Infrastruktura pro zájmové, neformální a celoživotní vzdělávání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</a:p>
          <a:p>
            <a:pPr algn="ct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Datum a čas zahájení příjmu žádostí o podporu v MS2014+: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15.02.2018, 10:00 hod.</a:t>
            </a:r>
            <a:endParaRPr lang="cs-CZ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Datum a čas ukončení příjmu žádostí o podporu v MS2014+: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15.04.2018, 10:00 hod.</a:t>
            </a:r>
          </a:p>
          <a:p>
            <a:pPr algn="ctr"/>
            <a:endParaRPr lang="cs-CZ" b="1" dirty="0"/>
          </a:p>
        </p:txBody>
      </p:sp>
      <p:pic>
        <p:nvPicPr>
          <p:cNvPr id="3" name="obrázek 3" descr="20080821 - logo malé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193" y="290691"/>
            <a:ext cx="968748" cy="858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9283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824241" y="166569"/>
            <a:ext cx="10543519" cy="6524863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wrap="square" anchor="ctr">
            <a:spAutoFit/>
          </a:bodyPr>
          <a:lstStyle/>
          <a:p>
            <a:pPr algn="ctr">
              <a:spcAft>
                <a:spcPts val="0"/>
              </a:spcAft>
            </a:pPr>
            <a:endParaRPr lang="cs-CZ" sz="1600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sz="20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Finanční alokace výzvy: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 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Celková částka dotace z Evropského fondu pro regionální rozvoj pro výzvu: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6.000.000,00 Kč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Minimální a maximální výše celkových způsobilých výdajů projektu: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Minimální částka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 způsobilých výdajů na jeden projekt </a:t>
            </a:r>
            <a:r>
              <a:rPr lang="cs-CZ" b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není stanovena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Maximální částka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 způsobilých výdajů na jeden projekt je stanovena na</a:t>
            </a: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b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6 000 000,00 Kč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cs-CZ" sz="20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Vazba na výzvu: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cs-CZ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ŘO IROP č. </a:t>
            </a:r>
            <a:r>
              <a:rPr lang="cs-CZ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68 „Zvyšování kvality a dostupnosti infrastruktury pro vzdělávání a celoživotní učení - Integrované projekty CLLD “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cs-CZ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cs-CZ" sz="2000" b="1" u="sng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Podopatření</a:t>
            </a:r>
            <a:r>
              <a:rPr lang="cs-CZ" sz="20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integrované strategie CLLD Mas Vladař: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cs-CZ" dirty="0"/>
              <a:t>1.7.1. Kvalitní vzdělávání pro každé dítě</a:t>
            </a:r>
          </a:p>
          <a:p>
            <a:pPr algn="ctr"/>
            <a:endParaRPr lang="cs-CZ" sz="1400" dirty="0"/>
          </a:p>
        </p:txBody>
      </p:sp>
      <p:pic>
        <p:nvPicPr>
          <p:cNvPr id="3" name="obrázek 3" descr="20080821 - logo malé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378" y="430867"/>
            <a:ext cx="962584" cy="931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9640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58932" y="106936"/>
            <a:ext cx="11874137" cy="664412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cs-CZ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Cíl výzvy:</a:t>
            </a:r>
            <a:endParaRPr lang="cs-CZ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Cílem opatření je vybavit zařízení pro vzdělávání (školy, školská zařízení, střediska volného času, domy dětí a mládeže, školní družiny a školní kluby, vzdělávací a školící centra a další zařízení podílející se na realizaci vzdělávacích aktivit), která umožní rozvíjet klíčové schopnosti, zlepšit kvalitu celoživotního učení, to je </a:t>
            </a: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zájmového a neformálního vzdělávání mládeže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dalšího vzdělávání dospělých. Pro dosažení cíle je nutné podpořit stavby, stavební úpravy a vybavení zařízení pro vzdělávání a dalších subjektů podílejících se na realizaci vzdělávacích aktivit pro výuku technických a řemeslných dovedností pro zvyšování zájmu žáků a studentů o přírodovědné a technické obory, pro odborné vzdělávání, využitelné i pro celoživotní učení a rekvalifikace v souladu s požadavky trhu práce.</a:t>
            </a:r>
          </a:p>
          <a:p>
            <a:pPr algn="just"/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 Projektové žádosti musí být v souladu s </a:t>
            </a:r>
            <a:r>
              <a:rPr lang="cs-CZ" sz="1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Místním akčním plánem vzdělávání (MAP) 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nebo </a:t>
            </a: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Krajským akčním plánem vzdělávání </a:t>
            </a:r>
            <a:r>
              <a:rPr lang="cs-CZ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</a:p>
          <a:p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sz="16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Důležité odkazy:</a:t>
            </a:r>
            <a:endParaRPr lang="cs-CZ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Specifická pravidla pro příjemce a žadatele včetně povinných příloh</a:t>
            </a:r>
            <a:endParaRPr lang="cs-CZ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Obecná pravidla pro žadatele a příjemce včetně povinných příloh</a:t>
            </a:r>
            <a:endParaRPr lang="cs-CZ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pPr>
              <a:spcAft>
                <a:spcPts val="0"/>
              </a:spcAft>
            </a:pPr>
            <a:r>
              <a:rPr lang="cs-CZ" sz="15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http://www.dotaceeu.cz/cs/Microsites/IROP/Vyzvy/Vyzva-c-68-Zvysovani-kvality-a-dostupnosti-Infrastruktury-pro-vzdela</a:t>
            </a:r>
            <a:endParaRPr lang="cs-CZ" sz="1500" u="sng" dirty="0">
              <a:solidFill>
                <a:srgbClr val="0000FF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Výzvy MAS Vladař</a:t>
            </a:r>
            <a:endParaRPr lang="cs-CZ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Harmonogram výzev</a:t>
            </a:r>
            <a:endParaRPr lang="cs-CZ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Interní postupy pro období 2014 – 2023 včetně povinných příloh</a:t>
            </a:r>
            <a:endParaRPr lang="cs-CZ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Kritéria pro </a:t>
            </a:r>
            <a:r>
              <a:rPr lang="cs-CZ" sz="15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FNaP</a:t>
            </a: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(formální hodnocení a přijatelnost projektu) a věcného hodnocení projektu</a:t>
            </a:r>
            <a:endParaRPr lang="cs-CZ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Kontrolní listy pro hodnocení projektů</a:t>
            </a:r>
            <a:endParaRPr lang="cs-CZ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Výsledky a informace k podaným žádostem přes systém MS2014+</a:t>
            </a:r>
            <a:endParaRPr lang="cs-CZ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Výsledky hodnocení žádostí / projektů</a:t>
            </a:r>
            <a:endParaRPr lang="cs-CZ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cs-CZ" sz="15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http://vladar.cz/integrovany-operacni-program-vypis-text-14.html</a:t>
            </a:r>
            <a:endParaRPr lang="cs-CZ" sz="1500" u="sng" dirty="0">
              <a:solidFill>
                <a:srgbClr val="0000FF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385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19743" y="87700"/>
            <a:ext cx="11952514" cy="66825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spcAft>
                <a:spcPts val="0"/>
              </a:spcAft>
            </a:pPr>
            <a:r>
              <a:rPr lang="cs-CZ" sz="17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Míra podpory:</a:t>
            </a:r>
            <a:endParaRPr lang="cs-CZ" sz="17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Podíl financování z celkových způsobilých výdajů:	EFRR		95 %</a:t>
            </a:r>
            <a:endParaRPr lang="cs-CZ" sz="15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		Příjemce		5 % </a:t>
            </a:r>
            <a:endParaRPr lang="cs-CZ" sz="15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 hlavní aktivity projektu musí být vynaloženo </a:t>
            </a: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minimálně 85 % celkových způsobilých výdajů projektu</a:t>
            </a: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Hlavní aktivity projektu vedou k naplnění cílů a indikátorů projektu.</a:t>
            </a:r>
          </a:p>
          <a:p>
            <a:pPr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 vedlejší aktivity projektu může být vynaloženo </a:t>
            </a: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maximálně 15 % celkových způsobilých výdajů </a:t>
            </a: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projektu. Část výdajů na vedlejší aktivity projektu nad 15 % celkových způsobilých výdajů projektu musí být v rozpočtu projektu uvedena jako nezpůsobilý výdaj.</a:t>
            </a:r>
          </a:p>
          <a:p>
            <a:pPr algn="just">
              <a:spcAft>
                <a:spcPts val="0"/>
              </a:spcAft>
            </a:pPr>
            <a:r>
              <a:rPr lang="cs-CZ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7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Způsobilé výdaje:</a:t>
            </a:r>
            <a:endParaRPr lang="cs-CZ" sz="17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musí být vynaloženy v souladu s cíli programu a specifického cíle 2.4,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musí přímo souviset s realizací projektu,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musí vzniknout a být vynaloženy v období od 1. 1. 2014 do data ukončení realizace projektu uvedeného v Rozhodnutí/Stanovení výdajů,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musí být doloženy průkaznými doklady,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nesmí přesáhnout výši výdajů uvedenou v každé jednotlivé smlouvě, uzavřené s dodavatelem, příp. jejích dodatcích. 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cs-CZ" sz="15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sz="17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Zaměření aktivit výzvy:</a:t>
            </a:r>
            <a:endParaRPr lang="cs-CZ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Projektové žádosti musí být v souladu se Strategickým rámcem MAP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/KAP. </a:t>
            </a: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Vzdělávací zařízení a jejich projektové záměry musí být uvedeny v seznamu projektových záměrů pro investiční intervence IROP, který se stane přílohou schváleného MAP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/KAP. Tyto schválené dokumenty budou zveřejněny na www.uzemnidimenze.cz. Není podmínkou, aby byl projektový záměr uveden v obou dokumentech současně.</a:t>
            </a:r>
          </a:p>
          <a:p>
            <a:pPr algn="just"/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Tato aktivita není zaměřena na podporu vysokých škol.</a:t>
            </a:r>
          </a:p>
          <a:p>
            <a:pPr algn="just"/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Rozložení výdajů na </a:t>
            </a: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hlavní a vedlejší aktivity projektu je předmětem kontroly CRR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při závěrečném ověření způsobilosti projektu.</a:t>
            </a:r>
          </a:p>
        </p:txBody>
      </p:sp>
    </p:spTree>
    <p:extLst>
      <p:ext uri="{BB962C8B-B14F-4D97-AF65-F5344CB8AC3E}">
        <p14:creationId xmlns:p14="http://schemas.microsoft.com/office/powerpoint/2010/main" val="2816488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65463" y="0"/>
            <a:ext cx="11861074" cy="701345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spcAft>
                <a:spcPts val="0"/>
              </a:spcAft>
            </a:pPr>
            <a:r>
              <a:rPr lang="cs-CZ" sz="16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Oprávnění žadatelé:</a:t>
            </a:r>
            <a:endParaRPr lang="cs-CZ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školy a školská zařízení v oblasti předškolního, základního a středního vzdělávání a vyšší odborné školy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další subjekty podílející se na realizaci vzdělávacích aktivit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Kraje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organizace zřizované nebo zakládané kraji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Obce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organizace zřizované nebo zakládané obcemi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nestátní neziskové organizace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Církve, církevní organizace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organizační složky státu (dále jen „OSS“), příspěvkové organizace organizačních složek státu (dále jen „PO OSS“).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1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Nestátní neziskové organizace, církve a církevní organizace musí vykonávat činnost v oblasti práce s dětmi a mládeží, v oblasti školství, nebo v oblasti vzdělávání, školení a osvěty</a:t>
            </a:r>
            <a:r>
              <a:rPr lang="cs-CZ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Činnost musí být v zakladatelských dokumentech přesně zapsána. Hlavním účelem jejich činností není vytváření zisku.</a:t>
            </a:r>
          </a:p>
          <a:p>
            <a:pPr algn="ctr"/>
            <a:endParaRPr lang="cs-CZ" sz="15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6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Povinné přílohy žádosti:</a:t>
            </a:r>
            <a:endParaRPr lang="cs-CZ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povinné přílohy jsou specifikované pro žadatele / příjemce ve specifických pravidlech pro žadatele a příjemce vždy v platném znění vyhlášené výzvy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další přílohy jsou specifikovány ve výzvě MAS Vladař</a:t>
            </a:r>
          </a:p>
          <a:p>
            <a:endParaRPr lang="cs-CZ" sz="15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Zadávací a výběrová řízení:</a:t>
            </a:r>
            <a:endParaRPr lang="cs-C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Jako povinnou přílohu žádosti o podporu žadatel předkládá pouze uzavřenou smlouvu na plnění zakázky, kterou uplatňuje v projektu. Smlouvu včetně případných uzavřených dodatků přiloží prostřednictvím modulu „Veřejné zakázky“ k odpovídající zakázce.</a:t>
            </a:r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(Od 22. 8. 2017 došlo ke změně v systému MS2014+. Informace a záložky o veřejných zakázkách pro zjednodušení jejich administrace byly přesunuty do samostatného modulu. Tento modul je pro všechny projekty zobrazen v levém navigačním menu v části "Informování o realizaci". Všechny nové záznamy veřejných zakázek, vykazování změn na zakázkách stávajících a jejich administrace nyní probíhá na nově vytvořených záložkách modulu „Veřejné zakázky“)</a:t>
            </a:r>
            <a:endParaRPr lang="cs-CZ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215769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11183" y="0"/>
            <a:ext cx="11769634" cy="690573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spcAft>
                <a:spcPts val="0"/>
              </a:spcAft>
            </a:pPr>
            <a:r>
              <a:rPr lang="cs-CZ" sz="15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Položkový rozpočet stavby:</a:t>
            </a:r>
            <a:endParaRPr lang="cs-CZ" sz="1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cs-CZ" sz="13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cs-CZ" sz="13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Položkový rozpočet stavby žadatel předkládá v </a:t>
            </a:r>
            <a:r>
              <a:rPr lang="cs-CZ" sz="13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pdf</a:t>
            </a:r>
            <a:r>
              <a:rPr lang="cs-CZ" sz="13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v elektronické podobě ve formátu .</a:t>
            </a:r>
            <a:r>
              <a:rPr lang="cs-CZ" sz="13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esoupis</a:t>
            </a:r>
            <a:r>
              <a:rPr lang="cs-CZ" sz="13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.xc4, Excel VZ nebo v obdobném výstupu z rozpočtové</a:t>
            </a:r>
            <a:r>
              <a:rPr lang="cs-CZ" sz="13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 softwaru. Po ukončení zadávacího nebo výběrového řízení žadatel doloží také </a:t>
            </a:r>
            <a:r>
              <a:rPr lang="cs-CZ" sz="13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vysoutěžený</a:t>
            </a:r>
            <a:r>
              <a:rPr lang="cs-CZ" sz="13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položkový rozpočet stavby)</a:t>
            </a:r>
            <a:endParaRPr lang="cs-CZ" sz="13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algn="just">
              <a:spcAft>
                <a:spcPts val="0"/>
              </a:spcAft>
            </a:pPr>
            <a:r>
              <a:rPr lang="cs-CZ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cs-CZ" sz="1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Žadatel stanoví ceny stavebních prací za účelem zjištění předpokládané ceny </a:t>
            </a:r>
            <a:r>
              <a:rPr lang="cs-CZ" sz="15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způsobilých výdajů hlavních a vedlejších aktivit projektu u nezahájených zakázek na základě stavebního rozpočtu</a:t>
            </a:r>
            <a:r>
              <a:rPr lang="cs-CZ" sz="1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který je součástí příslušného stupni projektové dokumentace, a přiloží jeho originál ve formátu </a:t>
            </a:r>
            <a:r>
              <a:rPr lang="cs-CZ" sz="15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pdf</a:t>
            </a:r>
            <a:r>
              <a:rPr lang="cs-CZ" sz="1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jako povinnou přílohu k žádosti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cs-CZ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Stavební rozpočet je nutno členit na stavební objekty, popř. dílčí stavební nebo funkční celky, případně jiné obdobné části a to tak, </a:t>
            </a:r>
            <a:r>
              <a:rPr lang="cs-CZ" sz="15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aby bylo možno jednoznačně vymezit způsobilé/nezpůsobilé a hlavní/vedlejší aktivity projektu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cs-CZ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 stupni </a:t>
            </a:r>
            <a:r>
              <a:rPr lang="cs-CZ" sz="15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připravenosti projektu k realizaci stavby/k zahájení zadávacího nebo výběrového řízení</a:t>
            </a:r>
            <a:r>
              <a:rPr lang="cs-CZ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žadatel dokládá </a:t>
            </a:r>
            <a:r>
              <a:rPr lang="cs-CZ" sz="15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položkový rozpočet stavby vypracovaný v rozsahu odpovídajícímu požadavkům vyhlášky č. 230/2012 Sb. (č. 169/2016 od nabytí účinnosti)</a:t>
            </a:r>
            <a:r>
              <a:rPr lang="cs-CZ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5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Hlavní podporované aktivity:</a:t>
            </a: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5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85 % celkových způsobilých výdajů projektu</a:t>
            </a:r>
            <a:endParaRPr lang="cs-CZ" sz="15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15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1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Předmětem podpory nemůže být rekonstrukce stávajících budov pouze z důvodu nevyhovujícího technického stavu. </a:t>
            </a:r>
            <a:endParaRPr lang="cs-CZ" sz="13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cs-CZ" sz="13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1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NELZE POSTAVIT NOVOU  BUDOVU.</a:t>
            </a:r>
          </a:p>
          <a:p>
            <a:endParaRPr lang="cs-CZ" sz="15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stavby a stavební práce spojené s vybudováním infrastruktury pro zájmové, neformální a celoživotní vzdělávání,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rekonstrukce a stavební úpravy stávající infrastruktury (včetně zabezpečení bezbariérovosti dle vyhlášky č. 398/2009 Sb. O obecných technických požadavcích zabezpečujících bezbariérové užívání staveb),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nákup pozemků a staveb (nemovitostí),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pořízení vybavení budov a učeben,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pořízení kompenzačních pomůcek</a:t>
            </a:r>
          </a:p>
          <a:p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Hlavní zaměření projektu musí být ve vazbě na zvýšení nedostatečné kapacity pro zájmové, neformální nebo celoživotní vzdělávání v území. Účelem podporovaných aktivit je </a:t>
            </a: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zvýšení kvality vzdělávání v klíčových </a:t>
            </a:r>
            <a:r>
              <a:rPr lang="cs-CZ" sz="1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kompentencích</a:t>
            </a: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 vazbě na budoucí uplatnění na trhu práce a sladění nabídky a poptávky na regionálním trhu práce.</a:t>
            </a:r>
          </a:p>
        </p:txBody>
      </p:sp>
    </p:spTree>
    <p:extLst>
      <p:ext uri="{BB962C8B-B14F-4D97-AF65-F5344CB8AC3E}">
        <p14:creationId xmlns:p14="http://schemas.microsoft.com/office/powerpoint/2010/main" val="2179920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DB7EA7FE-4EE1-42A1-8841-8ABEB9830C6F}"/>
              </a:ext>
            </a:extLst>
          </p:cNvPr>
          <p:cNvSpPr/>
          <p:nvPr/>
        </p:nvSpPr>
        <p:spPr>
          <a:xfrm>
            <a:off x="204788" y="151179"/>
            <a:ext cx="11782425" cy="655564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cs-CZ" sz="1500" b="1" dirty="0">
                <a:latin typeface="Times New Roman" panose="02020603050405020304" pitchFamily="18" charset="0"/>
                <a:cs typeface="Times New Roman" pitchFamily="18" charset="0"/>
              </a:rPr>
              <a:t>Klíčovými kompetencemi 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jsou:	komunikace v cizích jazycích</a:t>
            </a:r>
          </a:p>
          <a:p>
            <a:pPr lvl="6"/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přírodní vědy</a:t>
            </a:r>
          </a:p>
          <a:p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technické a řemeslné obory</a:t>
            </a:r>
          </a:p>
          <a:p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práce s digitálními technologiemi</a:t>
            </a:r>
          </a:p>
          <a:p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Klíčové kompetence IROP pro </a:t>
            </a: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zájmové a neformální vzdělávání 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jsou vázány na vzdělávací oblasti a obory Rámcového vzdělávacího programu pro základní vzdělávání (RVP ZV):	Jazyk a jazyková komunikace (Cizí jazyk, Další cizí jazyk)</a:t>
            </a:r>
          </a:p>
          <a:p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Člověk a jeho svět</a:t>
            </a:r>
          </a:p>
          <a:p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Matematika a její aplikace</a:t>
            </a:r>
          </a:p>
          <a:p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Člověk a příroda (Fyzika, Chemie, Přírodopis, Zeměpis)</a:t>
            </a:r>
          </a:p>
          <a:p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Člověk a svět práce a průřezová témata RVP ZV: Environmentální výchova. </a:t>
            </a:r>
          </a:p>
          <a:p>
            <a:pPr algn="just"/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Klíčová kompetence </a:t>
            </a: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práce s digitálními technologiemi bude podporována pouze ve vazbě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 další klíčové kompetence, tedy ve vazbě </a:t>
            </a: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komunikaci v cizím jazyce, přírodní vědy, technické a řemeslné obory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Odborná učebna počítačů sloužící k výuce informatiky 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(např. pro rekvalifikační kurzy počítačů) </a:t>
            </a: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 relevantním záměrem, pokud bude v MAP</a:t>
            </a: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/KAP v seznamu projektových záměrů pro investiční intervence IROP daného zařízení označena klíčová kompetence práce s digitálními technologiemi.</a:t>
            </a:r>
          </a:p>
          <a:p>
            <a:pPr algn="just"/>
            <a:endParaRPr lang="cs-CZ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5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Vedlejší aktivity projektu:</a:t>
            </a:r>
            <a:r>
              <a:rPr lang="cs-CZ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cs-CZ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5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15 % celkových způsobilých výdajů projektu</a:t>
            </a:r>
          </a:p>
          <a:p>
            <a:endParaRPr lang="cs-CZ" sz="15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demolice související s realizací projektu,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úpravy zeleně a venkovního prostranství,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projektová dokumentace, EIA,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zabezpečení výstavby (technický dozor investora, BOZP, autorský dozor),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pořízení služeb bezprostředně související s realizací projektu (příprava a realizace zadávacích a výběrových řízení, zpracování studie proveditelnosti),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povinná publicita (podle kap. 13 Obecných pravidel).</a:t>
            </a:r>
            <a:endParaRPr lang="cs-CZ" sz="15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039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21024" y="112709"/>
            <a:ext cx="11949953" cy="663258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cs-CZ" sz="1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Učebny, výukové prostory a zázemí pracoviště podpořené z IROP musí být vždy bezbariérově dostupné. Základním požadavkem je zajištění bezbariérové toalety a umožnění volného pohybu osob na vozíku od vstupu do budovy po vstup do (prostor) podpořené z IROP. Další stavební úpravy podle vyhlášky č. 398/2009 Sb. jsou způsobilým výdajem v hlavní aktivitě</a:t>
            </a:r>
            <a:r>
              <a:rPr lang="cs-CZ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žadatel popisuje potřebnost těchto úprav ve Studii proveditelnosti (osnova je přílohou č. 4D těchto Pravidel). </a:t>
            </a:r>
            <a:r>
              <a:rPr lang="cs-CZ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Pokud je vzdělávací zařízení již bezbariérové a dostupnost výukových prostor bude zajištěna, žadatel popíše tento stav rovněž ve Studii proveditelnosti.</a:t>
            </a:r>
          </a:p>
          <a:p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5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POZOR na kritéria závěrečného ověření způsobilosti ze strany CRR, jako je například:</a:t>
            </a:r>
          </a:p>
          <a:p>
            <a:endParaRPr lang="pl-PL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Více v dokumentu Specifická pravidla pro žadatele a příjemce dané výzvy (č. 68 / projekty CLLD), kapitola č. </a:t>
            </a:r>
            <a:r>
              <a:rPr lang="pl-PL" sz="13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5.2 Hodnocení žádosti o podporu na CRR </a:t>
            </a:r>
            <a:r>
              <a:rPr lang="pl-PL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(str. 93. až 104.)</a:t>
            </a:r>
          </a:p>
          <a:p>
            <a:endParaRPr lang="cs-CZ" sz="15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Bezbariérovost, fyzická dostupnost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Soulad s MAP (KAP)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Nediskriminace, </a:t>
            </a:r>
            <a:r>
              <a:rPr lang="cs-CZ" sz="1500" dirty="0" err="1">
                <a:latin typeface="Times New Roman" pitchFamily="18" charset="0"/>
                <a:cs typeface="Times New Roman" pitchFamily="18" charset="0"/>
              </a:rPr>
              <a:t>nesegregace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Naplnění standardu konektivity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Projekt není zaměřen na výstavbu nové školy (ZŠ, SŠ / VŠ)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Projekt není zaměřen na výstavbu nové budovy pro aktivity zájmového, neformálního nebo celoživotního vzdělávání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Projekt prokazatelně řeší nedostatek kapacit v území</a:t>
            </a:r>
          </a:p>
          <a:p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cs-CZ" sz="1500" b="1" u="sng" dirty="0">
                <a:latin typeface="Times New Roman" pitchFamily="18" charset="0"/>
                <a:cs typeface="Times New Roman" pitchFamily="18" charset="0"/>
              </a:rPr>
              <a:t>Indikátory:</a:t>
            </a:r>
            <a:endParaRPr lang="cs-CZ" sz="1500" u="sng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cs-CZ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Žadatel je povinen vybrat indikátory, které odpovídají zvolené aktivitě a náplni projektu. Plánovaná hodnota indikátoru je závazná. Výběr indikátorů je součástí podání žádosti v systému MS2014+.</a:t>
            </a:r>
          </a:p>
          <a:p>
            <a:pPr algn="just"/>
            <a:endParaRPr lang="cs-CZ" sz="15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just"/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K indikátoru musí být v žádosti vyplněna tato datová pole: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výchozí hodnota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 (v případě výstupových indikátorů je vždy 0) a datum, ke kterému byla hodnota stanovena</a:t>
            </a:r>
          </a:p>
          <a:p>
            <a:pPr marL="285750" lvl="0" indent="-285750" algn="just">
              <a:buFont typeface="Wingdings" pitchFamily="2" charset="2"/>
              <a:buChar char="ü"/>
            </a:pP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cílová hodnota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, kterou se žadatel v projektu zavazuje dosáhnout a datum, ke kterému ji musí naplnit</a:t>
            </a:r>
          </a:p>
          <a:p>
            <a:pPr algn="just"/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Nenaplnění či překročení vykazovaného indikátoru k určenému datu jeho naplnění může vést ke krácení nebo nevyplacení dotace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cs-CZ" sz="1500" b="1" dirty="0">
                <a:latin typeface="Times New Roman" pitchFamily="18" charset="0"/>
                <a:cs typeface="Times New Roman" pitchFamily="18" charset="0"/>
              </a:rPr>
              <a:t> Jeho neudržení po dobu udržitelnosti může mít charakter porušení rozpočtové kázně s následkem finanční sankce. </a:t>
            </a:r>
            <a:r>
              <a:rPr lang="cs-CZ" sz="1500" dirty="0">
                <a:latin typeface="Times New Roman" pitchFamily="18" charset="0"/>
                <a:cs typeface="Times New Roman" pitchFamily="18" charset="0"/>
              </a:rPr>
              <a:t>Sankce jsou stanoveny v Podmínkách Rozhodnutí, nebo v Podmínkách Stanovení výdajů.</a:t>
            </a:r>
          </a:p>
        </p:txBody>
      </p:sp>
    </p:spTree>
    <p:extLst>
      <p:ext uri="{BB962C8B-B14F-4D97-AF65-F5344CB8AC3E}">
        <p14:creationId xmlns:p14="http://schemas.microsoft.com/office/powerpoint/2010/main" val="60796845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751</Words>
  <Application>Microsoft Office PowerPoint</Application>
  <PresentationFormat>Širokoúhlá obrazovka</PresentationFormat>
  <Paragraphs>253</Paragraphs>
  <Slides>12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User</dc:creator>
  <cp:lastModifiedBy>Nipauerova</cp:lastModifiedBy>
  <cp:revision>136</cp:revision>
  <dcterms:created xsi:type="dcterms:W3CDTF">2018-01-15T12:30:27Z</dcterms:created>
  <dcterms:modified xsi:type="dcterms:W3CDTF">2018-02-21T10:31:25Z</dcterms:modified>
</cp:coreProperties>
</file>