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9" r:id="rId4"/>
    <p:sldId id="260" r:id="rId5"/>
    <p:sldId id="261" r:id="rId6"/>
    <p:sldId id="262" r:id="rId7"/>
    <p:sldId id="263" r:id="rId8"/>
    <p:sldId id="264" r:id="rId9"/>
    <p:sldId id="265" r:id="rId10"/>
    <p:sldId id="276"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2" d="100"/>
          <a:sy n="102" d="100"/>
        </p:scale>
        <p:origin x="114" y="7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cs-CZ"/>
              <a:t>Kliknutím lze upravit styl.</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můžete upravit styl předlohy.</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ázev a popisek">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cs-CZ"/>
              <a:t>Kliknutím lze upravit styl.</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B61BEF0D-F0BB-DE4B-95CE-6DB70DBA9567}" type="datetimeFigureOut">
              <a:rPr lang="en-US" dirty="0"/>
              <a:pPr/>
              <a:t>12/17/2020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ce s popiskem">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cs-CZ"/>
              <a:t>Kliknutím lze upravit styl.</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Po kliknutí můžete upravovat styly textu v předloze.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B61BEF0D-F0BB-DE4B-95CE-6DB70DBA9567}" type="datetimeFigureOut">
              <a:rPr lang="en-US" dirty="0"/>
              <a:pPr/>
              <a:t>12/17/2020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Jmenovka">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cs-CZ"/>
              <a:t>Kliknutím lze upravit styl.</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B61BEF0D-F0BB-DE4B-95CE-6DB70DBA9567}" type="datetimeFigureOut">
              <a:rPr lang="en-US" dirty="0"/>
              <a:pPr/>
              <a:t>12/17/2020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Jmenovka s citací">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cs-CZ"/>
              <a:t>Kliknutím lze upravit styl.</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Po kliknutí můžete upravovat styly textu v předloze.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B61BEF0D-F0BB-DE4B-95CE-6DB70DBA9567}" type="datetimeFigureOut">
              <a:rPr lang="en-US" dirty="0"/>
              <a:pPr/>
              <a:t>12/17/2020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ravda nebo nepravda">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cs-CZ"/>
              <a:t>Kliknutím lze upravit styl.</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Po kliknutí můžete upravovat styly textu v předloze.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B61BEF0D-F0BB-DE4B-95CE-6DB70DBA9567}" type="datetimeFigureOut">
              <a:rPr lang="en-US" dirty="0"/>
              <a:pPr/>
              <a:t>12/17/2020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cs-CZ"/>
              <a:t>Kliknutím lze upravit styl.</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cs-CZ"/>
              <a:t>Kliknutím lze upravit styl.</a:t>
            </a:r>
            <a:endParaRPr lang="en-US" dirty="0"/>
          </a:p>
        </p:txBody>
      </p:sp>
      <p:sp>
        <p:nvSpPr>
          <p:cNvPr id="3" name="Content Placeholder 2"/>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cs-CZ"/>
              <a:t>Kliknutím lze upravit styl.</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B61BEF0D-F0BB-DE4B-95CE-6DB70DBA9567}" type="datetimeFigureOut">
              <a:rPr lang="en-US" dirty="0"/>
              <a:pPr/>
              <a:t>12/17/2020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12/17/2020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a:t>Kliknutím lze upravit styl.</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cs-CZ"/>
              <a:t>Kliknutím lze upravit styl.</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cs-CZ"/>
              <a:t>Po kliknutí můžete upravovat styly textu v předloze.</a:t>
            </a:r>
          </a:p>
        </p:txBody>
      </p:sp>
      <p:sp>
        <p:nvSpPr>
          <p:cNvPr id="5" name="Date Placeholder 4"/>
          <p:cNvSpPr>
            <a:spLocks noGrp="1"/>
          </p:cNvSpPr>
          <p:nvPr>
            <p:ph type="dt" sz="half" idx="10"/>
          </p:nvPr>
        </p:nvSpPr>
        <p:spPr/>
        <p:txBody>
          <a:bodyPr/>
          <a:lstStyle/>
          <a:p>
            <a:fld id="{42A54C80-263E-416B-A8E0-580EDEADCBDC}" type="datetimeFigureOut">
              <a:rPr lang="en-US" dirty="0"/>
              <a:t>12/17/2020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cs-CZ"/>
              <a:t>Kliknutím lze upravit styl.</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Po kliknutí můžete upravovat styly textu v předloze.</a:t>
            </a:r>
          </a:p>
        </p:txBody>
      </p:sp>
      <p:sp>
        <p:nvSpPr>
          <p:cNvPr id="5" name="Date Placeholder 4"/>
          <p:cNvSpPr>
            <a:spLocks noGrp="1"/>
          </p:cNvSpPr>
          <p:nvPr>
            <p:ph type="dt" sz="half" idx="10"/>
          </p:nvPr>
        </p:nvSpPr>
        <p:spPr/>
        <p:txBody>
          <a:bodyPr/>
          <a:lstStyle/>
          <a:p>
            <a:fld id="{B61BEF0D-F0BB-DE4B-95CE-6DB70DBA9567}" type="datetimeFigureOut">
              <a:rPr lang="en-US" dirty="0"/>
              <a:pPr/>
              <a:t>12/17/2020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cs-CZ"/>
              <a:t>Kliknutím lze upravit styl.</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12/17/2020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mas.vladar.cz/" TargetMode="External"/><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s://mas.vladar.cz/" TargetMode="External"/><Relationship Id="rId2" Type="http://schemas.openxmlformats.org/officeDocument/2006/relationships/image" Target="../media/image1.PNG"/><Relationship Id="rId1" Type="http://schemas.openxmlformats.org/officeDocument/2006/relationships/slideLayout" Target="../slideLayouts/slideLayout11.xml"/><Relationship Id="rId5" Type="http://schemas.openxmlformats.org/officeDocument/2006/relationships/image" Target="../media/image3.jp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hyperlink" Target="https://mas.vladar.cz/" TargetMode="External"/><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hyperlink" Target="http://www.lags.cz/mapa2021.php?obce=538001,565997,566004,566012,566021,566063,530581,563081,555207,506621,566128,566187,563102,566306,566314,566322,563188,566357,530590,566381,566403,566411,566438,559202,563218,566454,559261,566501,566519,566527,563293,566560,566608,566616,566624,555525,546071,563323,563331,543128,555622,578797,566853,555690,563412,555711,563439,566675,566934,566951,530603,566985,567019,500101" TargetMode="External"/><Relationship Id="rId5" Type="http://schemas.openxmlformats.org/officeDocument/2006/relationships/image" Target="../media/image3.jp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hyperlink" Target="https://mas.vladar.cz/" TargetMode="External"/><Relationship Id="rId2" Type="http://schemas.openxmlformats.org/officeDocument/2006/relationships/image" Target="../media/image1.PNG"/><Relationship Id="rId1" Type="http://schemas.openxmlformats.org/officeDocument/2006/relationships/slideLayout" Target="../slideLayouts/slideLayout11.xml"/><Relationship Id="rId5" Type="http://schemas.openxmlformats.org/officeDocument/2006/relationships/image" Target="../media/image3.jp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hyperlink" Target="https://mas.vladar.cz/" TargetMode="External"/><Relationship Id="rId2" Type="http://schemas.openxmlformats.org/officeDocument/2006/relationships/image" Target="../media/image1.PNG"/><Relationship Id="rId1" Type="http://schemas.openxmlformats.org/officeDocument/2006/relationships/slideLayout" Target="../slideLayouts/slideLayout11.xml"/><Relationship Id="rId5" Type="http://schemas.openxmlformats.org/officeDocument/2006/relationships/image" Target="../media/image3.jp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hyperlink" Target="https://mas.vladar.cz/" TargetMode="External"/><Relationship Id="rId2" Type="http://schemas.openxmlformats.org/officeDocument/2006/relationships/image" Target="../media/image1.PNG"/><Relationship Id="rId1" Type="http://schemas.openxmlformats.org/officeDocument/2006/relationships/slideLayout" Target="../slideLayouts/slideLayout11.xml"/><Relationship Id="rId5" Type="http://schemas.openxmlformats.org/officeDocument/2006/relationships/image" Target="../media/image3.jp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hyperlink" Target="https://mas.vladar.cz/" TargetMode="External"/><Relationship Id="rId2" Type="http://schemas.openxmlformats.org/officeDocument/2006/relationships/image" Target="../media/image1.PNG"/><Relationship Id="rId1" Type="http://schemas.openxmlformats.org/officeDocument/2006/relationships/slideLayout" Target="../slideLayouts/slideLayout11.xml"/><Relationship Id="rId5" Type="http://schemas.openxmlformats.org/officeDocument/2006/relationships/image" Target="../media/image3.jp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hyperlink" Target="https://mas.vladar.cz/" TargetMode="External"/><Relationship Id="rId2" Type="http://schemas.openxmlformats.org/officeDocument/2006/relationships/image" Target="../media/image1.PNG"/><Relationship Id="rId1" Type="http://schemas.openxmlformats.org/officeDocument/2006/relationships/slideLayout" Target="../slideLayouts/slideLayout11.xml"/><Relationship Id="rId5" Type="http://schemas.openxmlformats.org/officeDocument/2006/relationships/image" Target="../media/image3.jp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hyperlink" Target="https://mas.vladar.cz/" TargetMode="External"/><Relationship Id="rId2" Type="http://schemas.openxmlformats.org/officeDocument/2006/relationships/image" Target="../media/image1.PNG"/><Relationship Id="rId1" Type="http://schemas.openxmlformats.org/officeDocument/2006/relationships/slideLayout" Target="../slideLayouts/slideLayout11.xml"/><Relationship Id="rId5" Type="http://schemas.openxmlformats.org/officeDocument/2006/relationships/image" Target="../media/image3.jp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hyperlink" Target="https://mas.vladar.cz/" TargetMode="External"/><Relationship Id="rId2" Type="http://schemas.openxmlformats.org/officeDocument/2006/relationships/image" Target="../media/image1.PNG"/><Relationship Id="rId1" Type="http://schemas.openxmlformats.org/officeDocument/2006/relationships/slideLayout" Target="../slideLayouts/slideLayout11.xml"/><Relationship Id="rId5" Type="http://schemas.openxmlformats.org/officeDocument/2006/relationships/image" Target="../media/image3.jp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hyperlink" Target="https://mas.vladar.cz/" TargetMode="External"/><Relationship Id="rId2" Type="http://schemas.openxmlformats.org/officeDocument/2006/relationships/image" Target="../media/image1.PNG"/><Relationship Id="rId1" Type="http://schemas.openxmlformats.org/officeDocument/2006/relationships/slideLayout" Target="../slideLayouts/slideLayout11.xml"/><Relationship Id="rId5" Type="http://schemas.openxmlformats.org/officeDocument/2006/relationships/image" Target="../media/image3.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https://mas.vladar.cz/" TargetMode="External"/><Relationship Id="rId2" Type="http://schemas.openxmlformats.org/officeDocument/2006/relationships/image" Target="../media/image1.PNG"/><Relationship Id="rId1" Type="http://schemas.openxmlformats.org/officeDocument/2006/relationships/slideLayout" Target="../slideLayouts/slideLayout11.xml"/><Relationship Id="rId5" Type="http://schemas.openxmlformats.org/officeDocument/2006/relationships/image" Target="../media/image3.jp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hyperlink" Target="https://mas.vladar.cz/" TargetMode="External"/><Relationship Id="rId2" Type="http://schemas.openxmlformats.org/officeDocument/2006/relationships/image" Target="../media/image1.PNG"/><Relationship Id="rId1" Type="http://schemas.openxmlformats.org/officeDocument/2006/relationships/slideLayout" Target="../slideLayouts/slideLayout11.xml"/><Relationship Id="rId5" Type="http://schemas.openxmlformats.org/officeDocument/2006/relationships/image" Target="../media/image3.jp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hyperlink" Target="https://mas.vladar.cz/" TargetMode="External"/><Relationship Id="rId2" Type="http://schemas.openxmlformats.org/officeDocument/2006/relationships/image" Target="../media/image1.PNG"/><Relationship Id="rId1" Type="http://schemas.openxmlformats.org/officeDocument/2006/relationships/slideLayout" Target="../slideLayouts/slideLayout11.xml"/><Relationship Id="rId5" Type="http://schemas.openxmlformats.org/officeDocument/2006/relationships/image" Target="../media/image3.jp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hyperlink" Target="https://mas.vladar.cz/" TargetMode="External"/><Relationship Id="rId2" Type="http://schemas.openxmlformats.org/officeDocument/2006/relationships/image" Target="../media/image1.PNG"/><Relationship Id="rId1" Type="http://schemas.openxmlformats.org/officeDocument/2006/relationships/slideLayout" Target="../slideLayouts/slideLayout11.xml"/><Relationship Id="rId5" Type="http://schemas.openxmlformats.org/officeDocument/2006/relationships/image" Target="../media/image3.jp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hyperlink" Target="https://mas.vladar.cz/" TargetMode="External"/><Relationship Id="rId2" Type="http://schemas.openxmlformats.org/officeDocument/2006/relationships/image" Target="../media/image1.PNG"/><Relationship Id="rId1" Type="http://schemas.openxmlformats.org/officeDocument/2006/relationships/slideLayout" Target="../slideLayouts/slideLayout11.xml"/><Relationship Id="rId5" Type="http://schemas.openxmlformats.org/officeDocument/2006/relationships/image" Target="../media/image3.jp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hyperlink" Target="https://mas.vladar.cz/" TargetMode="External"/><Relationship Id="rId2" Type="http://schemas.openxmlformats.org/officeDocument/2006/relationships/image" Target="../media/image1.PNG"/><Relationship Id="rId1" Type="http://schemas.openxmlformats.org/officeDocument/2006/relationships/slideLayout" Target="../slideLayouts/slideLayout11.xml"/><Relationship Id="rId5" Type="http://schemas.openxmlformats.org/officeDocument/2006/relationships/image" Target="../media/image3.jp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hyperlink" Target="https://mas.vladar.cz/" TargetMode="External"/><Relationship Id="rId2" Type="http://schemas.openxmlformats.org/officeDocument/2006/relationships/image" Target="../media/image1.PNG"/><Relationship Id="rId1" Type="http://schemas.openxmlformats.org/officeDocument/2006/relationships/slideLayout" Target="../slideLayouts/slideLayout11.xml"/><Relationship Id="rId5" Type="http://schemas.openxmlformats.org/officeDocument/2006/relationships/image" Target="../media/image3.jp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hyperlink" Target="https://mas.vladar.cz/" TargetMode="External"/><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hyperlink" Target="http://www.lags.cz/ms2014.php?id=25" TargetMode="External"/><Relationship Id="rId5" Type="http://schemas.openxmlformats.org/officeDocument/2006/relationships/image" Target="../media/image3.jp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hyperlink" Target="https://mas.vladar.cz/" TargetMode="External"/><Relationship Id="rId2" Type="http://schemas.openxmlformats.org/officeDocument/2006/relationships/image" Target="../media/image1.PNG"/><Relationship Id="rId1" Type="http://schemas.openxmlformats.org/officeDocument/2006/relationships/slideLayout" Target="../slideLayouts/slideLayout11.xml"/><Relationship Id="rId5" Type="http://schemas.openxmlformats.org/officeDocument/2006/relationships/image" Target="../media/image3.jp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2AF8BB9-247B-4C82-87EB-D36D7E3807FB}"/>
              </a:ext>
            </a:extLst>
          </p:cNvPr>
          <p:cNvSpPr>
            <a:spLocks noGrp="1"/>
          </p:cNvSpPr>
          <p:nvPr>
            <p:ph type="ctrTitle"/>
          </p:nvPr>
        </p:nvSpPr>
        <p:spPr/>
        <p:txBody>
          <a:bodyPr/>
          <a:lstStyle/>
          <a:p>
            <a:r>
              <a:rPr lang="cs-CZ" sz="4800" dirty="0"/>
              <a:t>Valná hromada MAS Vladař</a:t>
            </a:r>
            <a:r>
              <a:rPr lang="cs-CZ" dirty="0"/>
              <a:t> prosinec 2020</a:t>
            </a:r>
          </a:p>
        </p:txBody>
      </p:sp>
      <p:pic>
        <p:nvPicPr>
          <p:cNvPr id="5" name="Obrázek 4">
            <a:extLst>
              <a:ext uri="{FF2B5EF4-FFF2-40B4-BE49-F238E27FC236}">
                <a16:creationId xmlns:a16="http://schemas.microsoft.com/office/drawing/2014/main" id="{EDA730D5-2AD1-4421-8B9A-84686D56879F}"/>
              </a:ext>
            </a:extLst>
          </p:cNvPr>
          <p:cNvPicPr>
            <a:picLocks noChangeAspect="1"/>
          </p:cNvPicPr>
          <p:nvPr/>
        </p:nvPicPr>
        <p:blipFill>
          <a:blip r:embed="rId2"/>
          <a:stretch>
            <a:fillRect/>
          </a:stretch>
        </p:blipFill>
        <p:spPr>
          <a:xfrm>
            <a:off x="217216" y="5971592"/>
            <a:ext cx="663818" cy="663818"/>
          </a:xfrm>
          <a:prstGeom prst="rect">
            <a:avLst/>
          </a:prstGeom>
        </p:spPr>
      </p:pic>
      <p:sp>
        <p:nvSpPr>
          <p:cNvPr id="7" name="TextovéPole 6">
            <a:extLst>
              <a:ext uri="{FF2B5EF4-FFF2-40B4-BE49-F238E27FC236}">
                <a16:creationId xmlns:a16="http://schemas.microsoft.com/office/drawing/2014/main" id="{B6C11169-9953-494B-874F-FE59224B6A3B}"/>
              </a:ext>
            </a:extLst>
          </p:cNvPr>
          <p:cNvSpPr txBox="1"/>
          <p:nvPr/>
        </p:nvSpPr>
        <p:spPr>
          <a:xfrm>
            <a:off x="1222309" y="5971592"/>
            <a:ext cx="6102220" cy="646331"/>
          </a:xfrm>
          <a:prstGeom prst="rect">
            <a:avLst/>
          </a:prstGeom>
          <a:noFill/>
        </p:spPr>
        <p:txBody>
          <a:bodyPr wrap="square">
            <a:spAutoFit/>
          </a:bodyPr>
          <a:lstStyle/>
          <a:p>
            <a:r>
              <a:rPr lang="cs-CZ" dirty="0"/>
              <a:t>MAS Vladař, organizační složka MAS Vladař o.p.s.</a:t>
            </a:r>
            <a:endParaRPr lang="cs-CZ" dirty="0">
              <a:hlinkClick r:id="rId3"/>
            </a:endParaRPr>
          </a:p>
          <a:p>
            <a:r>
              <a:rPr lang="cs-CZ" dirty="0">
                <a:hlinkClick r:id="rId3"/>
              </a:rPr>
              <a:t>https://mas.vladar.cz</a:t>
            </a:r>
            <a:endParaRPr lang="cs-CZ" dirty="0"/>
          </a:p>
        </p:txBody>
      </p:sp>
      <p:pic>
        <p:nvPicPr>
          <p:cNvPr id="9" name="Obrázek 8">
            <a:extLst>
              <a:ext uri="{FF2B5EF4-FFF2-40B4-BE49-F238E27FC236}">
                <a16:creationId xmlns:a16="http://schemas.microsoft.com/office/drawing/2014/main" id="{792D0BF2-B4A9-40A2-BCBF-92FFA90E03A3}"/>
              </a:ext>
            </a:extLst>
          </p:cNvPr>
          <p:cNvPicPr>
            <a:picLocks noChangeAspect="1"/>
          </p:cNvPicPr>
          <p:nvPr/>
        </p:nvPicPr>
        <p:blipFill>
          <a:blip r:embed="rId4"/>
          <a:stretch>
            <a:fillRect/>
          </a:stretch>
        </p:blipFill>
        <p:spPr>
          <a:xfrm>
            <a:off x="6948755" y="6074229"/>
            <a:ext cx="2062460" cy="561181"/>
          </a:xfrm>
          <a:prstGeom prst="rect">
            <a:avLst/>
          </a:prstGeom>
        </p:spPr>
      </p:pic>
      <p:pic>
        <p:nvPicPr>
          <p:cNvPr id="11" name="Obrázek 10" descr="Obsah obrázku text&#10;&#10;Popis byl vytvořen automaticky">
            <a:extLst>
              <a:ext uri="{FF2B5EF4-FFF2-40B4-BE49-F238E27FC236}">
                <a16:creationId xmlns:a16="http://schemas.microsoft.com/office/drawing/2014/main" id="{3947A595-05BA-4011-A0C0-1B7D34CADE80}"/>
              </a:ext>
            </a:extLst>
          </p:cNvPr>
          <p:cNvPicPr>
            <a:picLocks noChangeAspect="1"/>
          </p:cNvPicPr>
          <p:nvPr/>
        </p:nvPicPr>
        <p:blipFill>
          <a:blip r:embed="rId5"/>
          <a:stretch>
            <a:fillRect/>
          </a:stretch>
        </p:blipFill>
        <p:spPr>
          <a:xfrm>
            <a:off x="956560" y="0"/>
            <a:ext cx="8156337" cy="1344683"/>
          </a:xfrm>
          <a:prstGeom prst="rect">
            <a:avLst/>
          </a:prstGeom>
        </p:spPr>
      </p:pic>
    </p:spTree>
    <p:extLst>
      <p:ext uri="{BB962C8B-B14F-4D97-AF65-F5344CB8AC3E}">
        <p14:creationId xmlns:p14="http://schemas.microsoft.com/office/powerpoint/2010/main" val="26262205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EDA730D5-2AD1-4421-8B9A-84686D56879F}"/>
              </a:ext>
            </a:extLst>
          </p:cNvPr>
          <p:cNvPicPr>
            <a:picLocks noChangeAspect="1"/>
          </p:cNvPicPr>
          <p:nvPr/>
        </p:nvPicPr>
        <p:blipFill>
          <a:blip r:embed="rId2"/>
          <a:stretch>
            <a:fillRect/>
          </a:stretch>
        </p:blipFill>
        <p:spPr>
          <a:xfrm>
            <a:off x="217216" y="5971592"/>
            <a:ext cx="663818" cy="663818"/>
          </a:xfrm>
          <a:prstGeom prst="rect">
            <a:avLst/>
          </a:prstGeom>
        </p:spPr>
      </p:pic>
      <p:sp>
        <p:nvSpPr>
          <p:cNvPr id="7" name="TextovéPole 6">
            <a:extLst>
              <a:ext uri="{FF2B5EF4-FFF2-40B4-BE49-F238E27FC236}">
                <a16:creationId xmlns:a16="http://schemas.microsoft.com/office/drawing/2014/main" id="{B6C11169-9953-494B-874F-FE59224B6A3B}"/>
              </a:ext>
            </a:extLst>
          </p:cNvPr>
          <p:cNvSpPr txBox="1"/>
          <p:nvPr/>
        </p:nvSpPr>
        <p:spPr>
          <a:xfrm>
            <a:off x="1222309" y="5971592"/>
            <a:ext cx="6102220" cy="646331"/>
          </a:xfrm>
          <a:prstGeom prst="rect">
            <a:avLst/>
          </a:prstGeom>
          <a:noFill/>
        </p:spPr>
        <p:txBody>
          <a:bodyPr wrap="square">
            <a:spAutoFit/>
          </a:bodyPr>
          <a:lstStyle/>
          <a:p>
            <a:r>
              <a:rPr lang="cs-CZ" dirty="0"/>
              <a:t>MAS Vladař, organizační složka MAS Vladař o.p.s.</a:t>
            </a:r>
            <a:endParaRPr lang="cs-CZ" dirty="0">
              <a:hlinkClick r:id="rId3"/>
            </a:endParaRPr>
          </a:p>
          <a:p>
            <a:r>
              <a:rPr lang="cs-CZ" dirty="0">
                <a:hlinkClick r:id="rId3"/>
              </a:rPr>
              <a:t>https://mas.vladar.cz</a:t>
            </a:r>
            <a:endParaRPr lang="cs-CZ" dirty="0"/>
          </a:p>
        </p:txBody>
      </p:sp>
      <p:pic>
        <p:nvPicPr>
          <p:cNvPr id="9" name="Obrázek 8">
            <a:extLst>
              <a:ext uri="{FF2B5EF4-FFF2-40B4-BE49-F238E27FC236}">
                <a16:creationId xmlns:a16="http://schemas.microsoft.com/office/drawing/2014/main" id="{792D0BF2-B4A9-40A2-BCBF-92FFA90E03A3}"/>
              </a:ext>
            </a:extLst>
          </p:cNvPr>
          <p:cNvPicPr>
            <a:picLocks noChangeAspect="1"/>
          </p:cNvPicPr>
          <p:nvPr/>
        </p:nvPicPr>
        <p:blipFill>
          <a:blip r:embed="rId4"/>
          <a:stretch>
            <a:fillRect/>
          </a:stretch>
        </p:blipFill>
        <p:spPr>
          <a:xfrm>
            <a:off x="6948755" y="6074229"/>
            <a:ext cx="2062460" cy="561181"/>
          </a:xfrm>
          <a:prstGeom prst="rect">
            <a:avLst/>
          </a:prstGeom>
        </p:spPr>
      </p:pic>
      <p:pic>
        <p:nvPicPr>
          <p:cNvPr id="11" name="Obrázek 10" descr="Obsah obrázku text&#10;&#10;Popis byl vytvořen automaticky">
            <a:extLst>
              <a:ext uri="{FF2B5EF4-FFF2-40B4-BE49-F238E27FC236}">
                <a16:creationId xmlns:a16="http://schemas.microsoft.com/office/drawing/2014/main" id="{3947A595-05BA-4011-A0C0-1B7D34CADE80}"/>
              </a:ext>
            </a:extLst>
          </p:cNvPr>
          <p:cNvPicPr>
            <a:picLocks noChangeAspect="1"/>
          </p:cNvPicPr>
          <p:nvPr/>
        </p:nvPicPr>
        <p:blipFill>
          <a:blip r:embed="rId5"/>
          <a:stretch>
            <a:fillRect/>
          </a:stretch>
        </p:blipFill>
        <p:spPr>
          <a:xfrm>
            <a:off x="956560" y="0"/>
            <a:ext cx="8156337" cy="1344683"/>
          </a:xfrm>
          <a:prstGeom prst="rect">
            <a:avLst/>
          </a:prstGeom>
        </p:spPr>
      </p:pic>
      <p:sp>
        <p:nvSpPr>
          <p:cNvPr id="8" name="Zástupný text 7">
            <a:extLst>
              <a:ext uri="{FF2B5EF4-FFF2-40B4-BE49-F238E27FC236}">
                <a16:creationId xmlns:a16="http://schemas.microsoft.com/office/drawing/2014/main" id="{FF1B254F-AAE6-472D-88AD-C4D53A043225}"/>
              </a:ext>
            </a:extLst>
          </p:cNvPr>
          <p:cNvSpPr>
            <a:spLocks noGrp="1"/>
          </p:cNvSpPr>
          <p:nvPr>
            <p:ph type="body" idx="1"/>
          </p:nvPr>
        </p:nvSpPr>
        <p:spPr>
          <a:xfrm>
            <a:off x="677335" y="1560352"/>
            <a:ext cx="8596668" cy="3888341"/>
          </a:xfrm>
        </p:spPr>
        <p:txBody>
          <a:bodyPr>
            <a:normAutofit/>
          </a:bodyPr>
          <a:lstStyle/>
          <a:p>
            <a:r>
              <a:rPr lang="cs-CZ" b="1" u="sng" dirty="0"/>
              <a:t>Programové rámce a jejich stav:</a:t>
            </a:r>
          </a:p>
          <a:p>
            <a:r>
              <a:rPr lang="cs-CZ" sz="2000" b="1" dirty="0"/>
              <a:t>Operační program Výzkum, vývoj a vzdělávání</a:t>
            </a:r>
          </a:p>
          <a:p>
            <a:r>
              <a:rPr lang="cs-CZ" sz="1400" b="1" dirty="0"/>
              <a:t>V MAS Vladař bezplatně pomáháme ředitelům základních a mateřských škol v regionu se získáváním evropských financí od roku 2016. Nyní spolupracujeme již více než třetinou škol, </a:t>
            </a:r>
            <a:r>
              <a:rPr lang="cs-CZ" sz="1400" b="1" u="sng" dirty="0"/>
              <a:t>celkem 26 organizací</a:t>
            </a:r>
            <a:r>
              <a:rPr lang="cs-CZ" sz="1400" b="1" dirty="0"/>
              <a:t>. Díky této spolupráci přiteklo do těchto škol již </a:t>
            </a:r>
            <a:r>
              <a:rPr lang="cs-CZ" sz="1400" b="1" u="sng" dirty="0"/>
              <a:t>více než 30 milionů korun</a:t>
            </a:r>
            <a:r>
              <a:rPr lang="cs-CZ" sz="1400" b="1" dirty="0"/>
              <a:t>. „S žadateli jsem v neustálém telefonickém spojení pro případ okamžité konzultace nastalých problémů. Zaměřujeme se na osobní kontakt. Proběhlo více než 290 schůzek. Ředitelé se tak nemusí obávat, že je něco zaskočí.“ upozorňuje pracovník MAS Vladař </a:t>
            </a:r>
            <a:r>
              <a:rPr lang="cs-CZ" sz="1400" b="1" u="sng" dirty="0"/>
              <a:t>David Šebesta</a:t>
            </a:r>
            <a:r>
              <a:rPr lang="cs-CZ" sz="1400" b="1" dirty="0"/>
              <a:t>, který má animaci OP VVV na starost.</a:t>
            </a:r>
          </a:p>
          <a:p>
            <a:r>
              <a:rPr lang="cs-CZ" sz="1400" b="1" dirty="0"/>
              <a:t>Ředitelům poskytujeme bezplatnou pomoc s projekty zjednodušeného vykazování – tzv. Šablony z Operačního programu Výzkum, věda a vzdělávání. Počet spolupracujících škol a školských zařízení s každou další výzvou narůstá. Všem školám a školským zařízením v území zasíláme emailem a umisťujeme na web pravidelný newsletter s aktuálními novinkami v šablonách.</a:t>
            </a:r>
          </a:p>
          <a:p>
            <a:endParaRPr lang="cs-CZ" sz="1400" b="1" dirty="0"/>
          </a:p>
          <a:p>
            <a:endParaRPr lang="cs-CZ" sz="1400" b="1" dirty="0"/>
          </a:p>
        </p:txBody>
      </p:sp>
    </p:spTree>
    <p:extLst>
      <p:ext uri="{BB962C8B-B14F-4D97-AF65-F5344CB8AC3E}">
        <p14:creationId xmlns:p14="http://schemas.microsoft.com/office/powerpoint/2010/main" val="14967706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EDA730D5-2AD1-4421-8B9A-84686D56879F}"/>
              </a:ext>
            </a:extLst>
          </p:cNvPr>
          <p:cNvPicPr>
            <a:picLocks noChangeAspect="1"/>
          </p:cNvPicPr>
          <p:nvPr/>
        </p:nvPicPr>
        <p:blipFill>
          <a:blip r:embed="rId2"/>
          <a:stretch>
            <a:fillRect/>
          </a:stretch>
        </p:blipFill>
        <p:spPr>
          <a:xfrm>
            <a:off x="217216" y="5971592"/>
            <a:ext cx="663818" cy="663818"/>
          </a:xfrm>
          <a:prstGeom prst="rect">
            <a:avLst/>
          </a:prstGeom>
        </p:spPr>
      </p:pic>
      <p:sp>
        <p:nvSpPr>
          <p:cNvPr id="7" name="TextovéPole 6">
            <a:extLst>
              <a:ext uri="{FF2B5EF4-FFF2-40B4-BE49-F238E27FC236}">
                <a16:creationId xmlns:a16="http://schemas.microsoft.com/office/drawing/2014/main" id="{B6C11169-9953-494B-874F-FE59224B6A3B}"/>
              </a:ext>
            </a:extLst>
          </p:cNvPr>
          <p:cNvSpPr txBox="1"/>
          <p:nvPr/>
        </p:nvSpPr>
        <p:spPr>
          <a:xfrm>
            <a:off x="1222309" y="5971592"/>
            <a:ext cx="6102220" cy="646331"/>
          </a:xfrm>
          <a:prstGeom prst="rect">
            <a:avLst/>
          </a:prstGeom>
          <a:noFill/>
        </p:spPr>
        <p:txBody>
          <a:bodyPr wrap="square">
            <a:spAutoFit/>
          </a:bodyPr>
          <a:lstStyle/>
          <a:p>
            <a:r>
              <a:rPr lang="cs-CZ" dirty="0"/>
              <a:t>MAS Vladař, organizační složka MAS Vladař o.p.s.</a:t>
            </a:r>
            <a:endParaRPr lang="cs-CZ" dirty="0">
              <a:hlinkClick r:id="rId3"/>
            </a:endParaRPr>
          </a:p>
          <a:p>
            <a:r>
              <a:rPr lang="cs-CZ" dirty="0">
                <a:hlinkClick r:id="rId3"/>
              </a:rPr>
              <a:t>https://mas.vladar.cz</a:t>
            </a:r>
            <a:endParaRPr lang="cs-CZ" dirty="0"/>
          </a:p>
        </p:txBody>
      </p:sp>
      <p:pic>
        <p:nvPicPr>
          <p:cNvPr id="9" name="Obrázek 8">
            <a:extLst>
              <a:ext uri="{FF2B5EF4-FFF2-40B4-BE49-F238E27FC236}">
                <a16:creationId xmlns:a16="http://schemas.microsoft.com/office/drawing/2014/main" id="{792D0BF2-B4A9-40A2-BCBF-92FFA90E03A3}"/>
              </a:ext>
            </a:extLst>
          </p:cNvPr>
          <p:cNvPicPr>
            <a:picLocks noChangeAspect="1"/>
          </p:cNvPicPr>
          <p:nvPr/>
        </p:nvPicPr>
        <p:blipFill>
          <a:blip r:embed="rId4"/>
          <a:stretch>
            <a:fillRect/>
          </a:stretch>
        </p:blipFill>
        <p:spPr>
          <a:xfrm>
            <a:off x="6948755" y="6074229"/>
            <a:ext cx="2062460" cy="561181"/>
          </a:xfrm>
          <a:prstGeom prst="rect">
            <a:avLst/>
          </a:prstGeom>
        </p:spPr>
      </p:pic>
      <p:pic>
        <p:nvPicPr>
          <p:cNvPr id="11" name="Obrázek 10" descr="Obsah obrázku text&#10;&#10;Popis byl vytvořen automaticky">
            <a:extLst>
              <a:ext uri="{FF2B5EF4-FFF2-40B4-BE49-F238E27FC236}">
                <a16:creationId xmlns:a16="http://schemas.microsoft.com/office/drawing/2014/main" id="{3947A595-05BA-4011-A0C0-1B7D34CADE80}"/>
              </a:ext>
            </a:extLst>
          </p:cNvPr>
          <p:cNvPicPr>
            <a:picLocks noChangeAspect="1"/>
          </p:cNvPicPr>
          <p:nvPr/>
        </p:nvPicPr>
        <p:blipFill>
          <a:blip r:embed="rId5"/>
          <a:stretch>
            <a:fillRect/>
          </a:stretch>
        </p:blipFill>
        <p:spPr>
          <a:xfrm>
            <a:off x="956560" y="0"/>
            <a:ext cx="8156337" cy="1344683"/>
          </a:xfrm>
          <a:prstGeom prst="rect">
            <a:avLst/>
          </a:prstGeom>
        </p:spPr>
      </p:pic>
      <p:sp>
        <p:nvSpPr>
          <p:cNvPr id="8" name="Zástupný text 7">
            <a:extLst>
              <a:ext uri="{FF2B5EF4-FFF2-40B4-BE49-F238E27FC236}">
                <a16:creationId xmlns:a16="http://schemas.microsoft.com/office/drawing/2014/main" id="{FF1B254F-AAE6-472D-88AD-C4D53A043225}"/>
              </a:ext>
            </a:extLst>
          </p:cNvPr>
          <p:cNvSpPr>
            <a:spLocks noGrp="1"/>
          </p:cNvSpPr>
          <p:nvPr>
            <p:ph type="body" idx="1"/>
          </p:nvPr>
        </p:nvSpPr>
        <p:spPr>
          <a:xfrm>
            <a:off x="677335" y="1560353"/>
            <a:ext cx="8596668" cy="881190"/>
          </a:xfrm>
        </p:spPr>
        <p:txBody>
          <a:bodyPr>
            <a:normAutofit/>
          </a:bodyPr>
          <a:lstStyle/>
          <a:p>
            <a:r>
              <a:rPr lang="cs-CZ" b="1" u="sng" dirty="0"/>
              <a:t>Příprava Strategie komunitně vedeného místního rozvoje 2021+</a:t>
            </a:r>
            <a:r>
              <a:rPr lang="cs-CZ" sz="1400" b="1" u="sng" dirty="0"/>
              <a:t> -&gt; Řešené území</a:t>
            </a:r>
          </a:p>
          <a:p>
            <a:pPr algn="ctr"/>
            <a:r>
              <a:rPr lang="cs-CZ" sz="1400" b="1" u="sng" dirty="0">
                <a:hlinkClick r:id="rId6"/>
              </a:rPr>
              <a:t>Online odkaz na interaktivní mapu na LAGS.cz</a:t>
            </a:r>
            <a:endParaRPr lang="cs-CZ" b="1" u="sng" dirty="0"/>
          </a:p>
        </p:txBody>
      </p:sp>
      <p:pic>
        <p:nvPicPr>
          <p:cNvPr id="3" name="Obrázek 2">
            <a:extLst>
              <a:ext uri="{FF2B5EF4-FFF2-40B4-BE49-F238E27FC236}">
                <a16:creationId xmlns:a16="http://schemas.microsoft.com/office/drawing/2014/main" id="{91C1A06F-97AA-4901-A25F-8A58A4F8A094}"/>
              </a:ext>
            </a:extLst>
          </p:cNvPr>
          <p:cNvPicPr>
            <a:picLocks noChangeAspect="1"/>
          </p:cNvPicPr>
          <p:nvPr/>
        </p:nvPicPr>
        <p:blipFill>
          <a:blip r:embed="rId7"/>
          <a:stretch>
            <a:fillRect/>
          </a:stretch>
        </p:blipFill>
        <p:spPr>
          <a:xfrm>
            <a:off x="677335" y="2602063"/>
            <a:ext cx="4033879" cy="3209009"/>
          </a:xfrm>
          <a:prstGeom prst="rect">
            <a:avLst/>
          </a:prstGeom>
        </p:spPr>
      </p:pic>
      <p:sp>
        <p:nvSpPr>
          <p:cNvPr id="4" name="TextovéPole 3">
            <a:extLst>
              <a:ext uri="{FF2B5EF4-FFF2-40B4-BE49-F238E27FC236}">
                <a16:creationId xmlns:a16="http://schemas.microsoft.com/office/drawing/2014/main" id="{744A03BE-8A1D-4B01-83B3-21AE84DBF19D}"/>
              </a:ext>
            </a:extLst>
          </p:cNvPr>
          <p:cNvSpPr txBox="1"/>
          <p:nvPr/>
        </p:nvSpPr>
        <p:spPr>
          <a:xfrm>
            <a:off x="4975669" y="2602063"/>
            <a:ext cx="4033879" cy="2585323"/>
          </a:xfrm>
          <a:prstGeom prst="rect">
            <a:avLst/>
          </a:prstGeom>
          <a:noFill/>
        </p:spPr>
        <p:txBody>
          <a:bodyPr wrap="square" rtlCol="0">
            <a:spAutoFit/>
          </a:bodyPr>
          <a:lstStyle/>
          <a:p>
            <a:r>
              <a:rPr lang="cs-CZ" dirty="0"/>
              <a:t>Nové obce:</a:t>
            </a:r>
          </a:p>
          <a:p>
            <a:pPr marL="285750" indent="-285750">
              <a:buFont typeface="Arial" panose="020B0604020202020204" pitchFamily="34" charset="0"/>
              <a:buChar char="•"/>
            </a:pPr>
            <a:r>
              <a:rPr lang="cs-CZ" dirty="0" err="1"/>
              <a:t>Bražec</a:t>
            </a:r>
            <a:r>
              <a:rPr lang="cs-CZ" dirty="0"/>
              <a:t> (KV), 221 obyvatel</a:t>
            </a:r>
          </a:p>
          <a:p>
            <a:pPr marL="285750" indent="-285750">
              <a:buFont typeface="Arial" panose="020B0604020202020204" pitchFamily="34" charset="0"/>
              <a:buChar char="•"/>
            </a:pPr>
            <a:r>
              <a:rPr lang="cs-CZ" dirty="0"/>
              <a:t>Břvany (ÚK), 315 obyvatel</a:t>
            </a:r>
          </a:p>
          <a:p>
            <a:pPr marL="285750" indent="-285750">
              <a:buFont typeface="Arial" panose="020B0604020202020204" pitchFamily="34" charset="0"/>
              <a:buChar char="•"/>
            </a:pPr>
            <a:r>
              <a:rPr lang="cs-CZ" dirty="0"/>
              <a:t>Lipno (ÚK), 549 obyvatel</a:t>
            </a:r>
          </a:p>
          <a:p>
            <a:pPr marL="285750" indent="-285750">
              <a:buFont typeface="Arial" panose="020B0604020202020204" pitchFamily="34" charset="0"/>
              <a:buChar char="•"/>
            </a:pPr>
            <a:endParaRPr lang="cs-CZ" dirty="0"/>
          </a:p>
          <a:p>
            <a:r>
              <a:rPr lang="cs-CZ" dirty="0"/>
              <a:t>Odcházející obce:</a:t>
            </a:r>
          </a:p>
          <a:p>
            <a:r>
              <a:rPr lang="cs-CZ" dirty="0"/>
              <a:t>Toužim (KV), 3705 obyvatel</a:t>
            </a:r>
          </a:p>
          <a:p>
            <a:r>
              <a:rPr lang="cs-CZ" dirty="0"/>
              <a:t>Žlutice (KV), 2305 obyvatel</a:t>
            </a:r>
          </a:p>
          <a:p>
            <a:pPr marL="285750" indent="-285750">
              <a:buFont typeface="Arial" panose="020B0604020202020204" pitchFamily="34" charset="0"/>
              <a:buChar char="•"/>
            </a:pPr>
            <a:endParaRPr lang="cs-CZ" dirty="0"/>
          </a:p>
        </p:txBody>
      </p:sp>
    </p:spTree>
    <p:extLst>
      <p:ext uri="{BB962C8B-B14F-4D97-AF65-F5344CB8AC3E}">
        <p14:creationId xmlns:p14="http://schemas.microsoft.com/office/powerpoint/2010/main" val="19875752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EDA730D5-2AD1-4421-8B9A-84686D56879F}"/>
              </a:ext>
            </a:extLst>
          </p:cNvPr>
          <p:cNvPicPr>
            <a:picLocks noChangeAspect="1"/>
          </p:cNvPicPr>
          <p:nvPr/>
        </p:nvPicPr>
        <p:blipFill>
          <a:blip r:embed="rId2"/>
          <a:stretch>
            <a:fillRect/>
          </a:stretch>
        </p:blipFill>
        <p:spPr>
          <a:xfrm>
            <a:off x="217216" y="5971592"/>
            <a:ext cx="663818" cy="663818"/>
          </a:xfrm>
          <a:prstGeom prst="rect">
            <a:avLst/>
          </a:prstGeom>
        </p:spPr>
      </p:pic>
      <p:sp>
        <p:nvSpPr>
          <p:cNvPr id="7" name="TextovéPole 6">
            <a:extLst>
              <a:ext uri="{FF2B5EF4-FFF2-40B4-BE49-F238E27FC236}">
                <a16:creationId xmlns:a16="http://schemas.microsoft.com/office/drawing/2014/main" id="{B6C11169-9953-494B-874F-FE59224B6A3B}"/>
              </a:ext>
            </a:extLst>
          </p:cNvPr>
          <p:cNvSpPr txBox="1"/>
          <p:nvPr/>
        </p:nvSpPr>
        <p:spPr>
          <a:xfrm>
            <a:off x="1222309" y="5971592"/>
            <a:ext cx="6102220" cy="646331"/>
          </a:xfrm>
          <a:prstGeom prst="rect">
            <a:avLst/>
          </a:prstGeom>
          <a:noFill/>
        </p:spPr>
        <p:txBody>
          <a:bodyPr wrap="square">
            <a:spAutoFit/>
          </a:bodyPr>
          <a:lstStyle/>
          <a:p>
            <a:r>
              <a:rPr lang="cs-CZ" dirty="0"/>
              <a:t>MAS Vladař, organizační složka MAS Vladař o.p.s.</a:t>
            </a:r>
            <a:endParaRPr lang="cs-CZ" dirty="0">
              <a:hlinkClick r:id="rId3"/>
            </a:endParaRPr>
          </a:p>
          <a:p>
            <a:r>
              <a:rPr lang="cs-CZ" dirty="0">
                <a:hlinkClick r:id="rId3"/>
              </a:rPr>
              <a:t>https://mas.vladar.cz</a:t>
            </a:r>
            <a:endParaRPr lang="cs-CZ" dirty="0"/>
          </a:p>
        </p:txBody>
      </p:sp>
      <p:pic>
        <p:nvPicPr>
          <p:cNvPr id="9" name="Obrázek 8">
            <a:extLst>
              <a:ext uri="{FF2B5EF4-FFF2-40B4-BE49-F238E27FC236}">
                <a16:creationId xmlns:a16="http://schemas.microsoft.com/office/drawing/2014/main" id="{792D0BF2-B4A9-40A2-BCBF-92FFA90E03A3}"/>
              </a:ext>
            </a:extLst>
          </p:cNvPr>
          <p:cNvPicPr>
            <a:picLocks noChangeAspect="1"/>
          </p:cNvPicPr>
          <p:nvPr/>
        </p:nvPicPr>
        <p:blipFill>
          <a:blip r:embed="rId4"/>
          <a:stretch>
            <a:fillRect/>
          </a:stretch>
        </p:blipFill>
        <p:spPr>
          <a:xfrm>
            <a:off x="6948755" y="6074229"/>
            <a:ext cx="2062460" cy="561181"/>
          </a:xfrm>
          <a:prstGeom prst="rect">
            <a:avLst/>
          </a:prstGeom>
        </p:spPr>
      </p:pic>
      <p:pic>
        <p:nvPicPr>
          <p:cNvPr id="11" name="Obrázek 10" descr="Obsah obrázku text&#10;&#10;Popis byl vytvořen automaticky">
            <a:extLst>
              <a:ext uri="{FF2B5EF4-FFF2-40B4-BE49-F238E27FC236}">
                <a16:creationId xmlns:a16="http://schemas.microsoft.com/office/drawing/2014/main" id="{3947A595-05BA-4011-A0C0-1B7D34CADE80}"/>
              </a:ext>
            </a:extLst>
          </p:cNvPr>
          <p:cNvPicPr>
            <a:picLocks noChangeAspect="1"/>
          </p:cNvPicPr>
          <p:nvPr/>
        </p:nvPicPr>
        <p:blipFill>
          <a:blip r:embed="rId5"/>
          <a:stretch>
            <a:fillRect/>
          </a:stretch>
        </p:blipFill>
        <p:spPr>
          <a:xfrm>
            <a:off x="956560" y="0"/>
            <a:ext cx="8156337" cy="1344683"/>
          </a:xfrm>
          <a:prstGeom prst="rect">
            <a:avLst/>
          </a:prstGeom>
        </p:spPr>
      </p:pic>
      <p:sp>
        <p:nvSpPr>
          <p:cNvPr id="8" name="Zástupný text 7">
            <a:extLst>
              <a:ext uri="{FF2B5EF4-FFF2-40B4-BE49-F238E27FC236}">
                <a16:creationId xmlns:a16="http://schemas.microsoft.com/office/drawing/2014/main" id="{FF1B254F-AAE6-472D-88AD-C4D53A043225}"/>
              </a:ext>
            </a:extLst>
          </p:cNvPr>
          <p:cNvSpPr>
            <a:spLocks noGrp="1"/>
          </p:cNvSpPr>
          <p:nvPr>
            <p:ph type="body" idx="1"/>
          </p:nvPr>
        </p:nvSpPr>
        <p:spPr>
          <a:xfrm>
            <a:off x="677335" y="1560353"/>
            <a:ext cx="8596668" cy="4152290"/>
          </a:xfrm>
        </p:spPr>
        <p:txBody>
          <a:bodyPr>
            <a:normAutofit/>
          </a:bodyPr>
          <a:lstStyle/>
          <a:p>
            <a:r>
              <a:rPr lang="cs-CZ" b="1" u="sng" dirty="0"/>
              <a:t>Příprava Strategie komunitně vedeného místního rozvoje 2021+</a:t>
            </a:r>
            <a:r>
              <a:rPr lang="cs-CZ" sz="1400" b="1" u="sng" dirty="0"/>
              <a:t> -&gt; Řešené území</a:t>
            </a:r>
          </a:p>
          <a:p>
            <a:endParaRPr lang="cs-CZ" sz="1400" b="1" u="sng" dirty="0"/>
          </a:p>
          <a:p>
            <a:r>
              <a:rPr lang="cs-CZ" sz="1400" b="1" u="sng" dirty="0"/>
              <a:t>Návrh usnesení: Valná hromada potvrzuje realizaci Strategie komunitně vedeného místního rozvoje MAS Vladař pro období 2021+ na území obcí:</a:t>
            </a:r>
          </a:p>
          <a:p>
            <a:r>
              <a:rPr lang="cs-CZ" sz="1400" dirty="0"/>
              <a:t>Andělská Hora, Bitozeves, Blatno, Blažim, Blšany, </a:t>
            </a:r>
            <a:r>
              <a:rPr lang="cs-CZ" sz="1400" dirty="0" err="1"/>
              <a:t>Bražec</a:t>
            </a:r>
            <a:r>
              <a:rPr lang="cs-CZ" sz="1400" dirty="0"/>
              <a:t>, Břvany, Chbany, Chyše, Deštnice, Holedeč, Kadaň, Kryry, Krásný Dvůr, Lenešice, Libočany, Libořice, Libědice, Liběšice, Lipno, Lišany, Lubenec, Manětín, Mašťov, Měcholupy, Nepomyšl, Nečtiny, Nové Sedlo, Očihov, Petrohrad, Podbořanský Rohozec, Podbořany, Postoloprty, Pětipsy, Pšov, Radonice, Račetice, Rokle, Staňkovice, Tuchořice, Valeč, Veliká Ves, Verušičky, Vilémov, Vrbice, Vroutek, Výškov, Zálužice, Čeradice, Čichalov, Štichovice, Štědrá, Žatec, Žiželice</a:t>
            </a:r>
          </a:p>
          <a:p>
            <a:endParaRPr lang="cs-CZ" sz="1400" b="1" u="sng" dirty="0"/>
          </a:p>
          <a:p>
            <a:endParaRPr lang="cs-CZ" sz="1400" b="1" u="sng" dirty="0"/>
          </a:p>
        </p:txBody>
      </p:sp>
    </p:spTree>
    <p:extLst>
      <p:ext uri="{BB962C8B-B14F-4D97-AF65-F5344CB8AC3E}">
        <p14:creationId xmlns:p14="http://schemas.microsoft.com/office/powerpoint/2010/main" val="7075568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EDA730D5-2AD1-4421-8B9A-84686D56879F}"/>
              </a:ext>
            </a:extLst>
          </p:cNvPr>
          <p:cNvPicPr>
            <a:picLocks noChangeAspect="1"/>
          </p:cNvPicPr>
          <p:nvPr/>
        </p:nvPicPr>
        <p:blipFill>
          <a:blip r:embed="rId2"/>
          <a:stretch>
            <a:fillRect/>
          </a:stretch>
        </p:blipFill>
        <p:spPr>
          <a:xfrm>
            <a:off x="217216" y="5971592"/>
            <a:ext cx="663818" cy="663818"/>
          </a:xfrm>
          <a:prstGeom prst="rect">
            <a:avLst/>
          </a:prstGeom>
        </p:spPr>
      </p:pic>
      <p:sp>
        <p:nvSpPr>
          <p:cNvPr id="7" name="TextovéPole 6">
            <a:extLst>
              <a:ext uri="{FF2B5EF4-FFF2-40B4-BE49-F238E27FC236}">
                <a16:creationId xmlns:a16="http://schemas.microsoft.com/office/drawing/2014/main" id="{B6C11169-9953-494B-874F-FE59224B6A3B}"/>
              </a:ext>
            </a:extLst>
          </p:cNvPr>
          <p:cNvSpPr txBox="1"/>
          <p:nvPr/>
        </p:nvSpPr>
        <p:spPr>
          <a:xfrm>
            <a:off x="1222309" y="5971592"/>
            <a:ext cx="6102220" cy="646331"/>
          </a:xfrm>
          <a:prstGeom prst="rect">
            <a:avLst/>
          </a:prstGeom>
          <a:noFill/>
        </p:spPr>
        <p:txBody>
          <a:bodyPr wrap="square">
            <a:spAutoFit/>
          </a:bodyPr>
          <a:lstStyle/>
          <a:p>
            <a:r>
              <a:rPr lang="cs-CZ" dirty="0"/>
              <a:t>MAS Vladař, organizační složka MAS Vladař o.p.s.</a:t>
            </a:r>
            <a:endParaRPr lang="cs-CZ" dirty="0">
              <a:hlinkClick r:id="rId3"/>
            </a:endParaRPr>
          </a:p>
          <a:p>
            <a:r>
              <a:rPr lang="cs-CZ" dirty="0">
                <a:hlinkClick r:id="rId3"/>
              </a:rPr>
              <a:t>https://mas.vladar.cz</a:t>
            </a:r>
            <a:endParaRPr lang="cs-CZ" dirty="0"/>
          </a:p>
        </p:txBody>
      </p:sp>
      <p:pic>
        <p:nvPicPr>
          <p:cNvPr id="9" name="Obrázek 8">
            <a:extLst>
              <a:ext uri="{FF2B5EF4-FFF2-40B4-BE49-F238E27FC236}">
                <a16:creationId xmlns:a16="http://schemas.microsoft.com/office/drawing/2014/main" id="{792D0BF2-B4A9-40A2-BCBF-92FFA90E03A3}"/>
              </a:ext>
            </a:extLst>
          </p:cNvPr>
          <p:cNvPicPr>
            <a:picLocks noChangeAspect="1"/>
          </p:cNvPicPr>
          <p:nvPr/>
        </p:nvPicPr>
        <p:blipFill>
          <a:blip r:embed="rId4"/>
          <a:stretch>
            <a:fillRect/>
          </a:stretch>
        </p:blipFill>
        <p:spPr>
          <a:xfrm>
            <a:off x="6948755" y="6074229"/>
            <a:ext cx="2062460" cy="561181"/>
          </a:xfrm>
          <a:prstGeom prst="rect">
            <a:avLst/>
          </a:prstGeom>
        </p:spPr>
      </p:pic>
      <p:pic>
        <p:nvPicPr>
          <p:cNvPr id="11" name="Obrázek 10" descr="Obsah obrázku text&#10;&#10;Popis byl vytvořen automaticky">
            <a:extLst>
              <a:ext uri="{FF2B5EF4-FFF2-40B4-BE49-F238E27FC236}">
                <a16:creationId xmlns:a16="http://schemas.microsoft.com/office/drawing/2014/main" id="{3947A595-05BA-4011-A0C0-1B7D34CADE80}"/>
              </a:ext>
            </a:extLst>
          </p:cNvPr>
          <p:cNvPicPr>
            <a:picLocks noChangeAspect="1"/>
          </p:cNvPicPr>
          <p:nvPr/>
        </p:nvPicPr>
        <p:blipFill>
          <a:blip r:embed="rId5"/>
          <a:stretch>
            <a:fillRect/>
          </a:stretch>
        </p:blipFill>
        <p:spPr>
          <a:xfrm>
            <a:off x="956560" y="0"/>
            <a:ext cx="8156337" cy="1344683"/>
          </a:xfrm>
          <a:prstGeom prst="rect">
            <a:avLst/>
          </a:prstGeom>
        </p:spPr>
      </p:pic>
      <p:sp>
        <p:nvSpPr>
          <p:cNvPr id="8" name="Zástupný text 7">
            <a:extLst>
              <a:ext uri="{FF2B5EF4-FFF2-40B4-BE49-F238E27FC236}">
                <a16:creationId xmlns:a16="http://schemas.microsoft.com/office/drawing/2014/main" id="{FF1B254F-AAE6-472D-88AD-C4D53A043225}"/>
              </a:ext>
            </a:extLst>
          </p:cNvPr>
          <p:cNvSpPr>
            <a:spLocks noGrp="1"/>
          </p:cNvSpPr>
          <p:nvPr>
            <p:ph type="body" idx="1"/>
          </p:nvPr>
        </p:nvSpPr>
        <p:spPr>
          <a:xfrm>
            <a:off x="677335" y="1560353"/>
            <a:ext cx="8596668" cy="4152290"/>
          </a:xfrm>
        </p:spPr>
        <p:txBody>
          <a:bodyPr>
            <a:normAutofit/>
          </a:bodyPr>
          <a:lstStyle/>
          <a:p>
            <a:r>
              <a:rPr lang="cs-CZ" b="1" u="sng" dirty="0"/>
              <a:t>Pro čerpání PRV v letech 2021 a 2022 bude v rámci tzv. přechodného období rozdělena alokace dle pravidel SCLLD 2014+. Je vhodné subjektům z nového území dovolit čerpání také této podpory, je nutné je ale začlenit i do SCLLD 2014+.</a:t>
            </a:r>
          </a:p>
          <a:p>
            <a:r>
              <a:rPr lang="cs-CZ" sz="1400" dirty="0"/>
              <a:t>Odstupující obce Toužim a Žlutice zůstávají i nadále součástí SCLLD MAS Vladař 2014+.</a:t>
            </a:r>
          </a:p>
          <a:p>
            <a:endParaRPr lang="cs-CZ" sz="1400" b="1" u="sng" dirty="0"/>
          </a:p>
          <a:p>
            <a:r>
              <a:rPr lang="cs-CZ" sz="1400" b="1" u="sng" dirty="0"/>
              <a:t>Návrh usnesení: </a:t>
            </a:r>
            <a:r>
              <a:rPr lang="cs-CZ" sz="1400" b="1" dirty="0"/>
              <a:t>Valná hromada MAS Vladař souhlasí s aktualizací SCLLD MAS </a:t>
            </a:r>
            <a:r>
              <a:rPr lang="cs-CZ" sz="1400" b="1" dirty="0" err="1"/>
              <a:t>Vldař</a:t>
            </a:r>
            <a:r>
              <a:rPr lang="cs-CZ" sz="1400" b="1" dirty="0"/>
              <a:t> 2014+ ve smyslu doplnění území o obce: </a:t>
            </a:r>
            <a:r>
              <a:rPr lang="cs-CZ" sz="1400" b="1" dirty="0" err="1"/>
              <a:t>Bražec</a:t>
            </a:r>
            <a:r>
              <a:rPr lang="cs-CZ" sz="1400" b="1" dirty="0"/>
              <a:t>, Břvany, Lipno. Změna území nemá vzhledem k rozloze a počtu obyvatel na přidávaném území vliv na kapitoly SCLLD: Analýza problémů a potřeb, SWOT analýzy, Strategické a Implementační části strategie ani Přílohy Finanční plán a indikátory.</a:t>
            </a:r>
          </a:p>
          <a:p>
            <a:r>
              <a:rPr lang="cs-CZ" sz="1400" b="1" dirty="0"/>
              <a:t>VH Pověřuje kancelář MAS Vladař k podání žádosti o změnu strategie.</a:t>
            </a:r>
          </a:p>
          <a:p>
            <a:endParaRPr lang="cs-CZ" sz="1400" b="1" u="sng" dirty="0"/>
          </a:p>
        </p:txBody>
      </p:sp>
    </p:spTree>
    <p:extLst>
      <p:ext uri="{BB962C8B-B14F-4D97-AF65-F5344CB8AC3E}">
        <p14:creationId xmlns:p14="http://schemas.microsoft.com/office/powerpoint/2010/main" val="11462784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EDA730D5-2AD1-4421-8B9A-84686D56879F}"/>
              </a:ext>
            </a:extLst>
          </p:cNvPr>
          <p:cNvPicPr>
            <a:picLocks noChangeAspect="1"/>
          </p:cNvPicPr>
          <p:nvPr/>
        </p:nvPicPr>
        <p:blipFill>
          <a:blip r:embed="rId2"/>
          <a:stretch>
            <a:fillRect/>
          </a:stretch>
        </p:blipFill>
        <p:spPr>
          <a:xfrm>
            <a:off x="217216" y="5971592"/>
            <a:ext cx="663818" cy="663818"/>
          </a:xfrm>
          <a:prstGeom prst="rect">
            <a:avLst/>
          </a:prstGeom>
        </p:spPr>
      </p:pic>
      <p:sp>
        <p:nvSpPr>
          <p:cNvPr id="7" name="TextovéPole 6">
            <a:extLst>
              <a:ext uri="{FF2B5EF4-FFF2-40B4-BE49-F238E27FC236}">
                <a16:creationId xmlns:a16="http://schemas.microsoft.com/office/drawing/2014/main" id="{B6C11169-9953-494B-874F-FE59224B6A3B}"/>
              </a:ext>
            </a:extLst>
          </p:cNvPr>
          <p:cNvSpPr txBox="1"/>
          <p:nvPr/>
        </p:nvSpPr>
        <p:spPr>
          <a:xfrm>
            <a:off x="1222309" y="5971592"/>
            <a:ext cx="6102220" cy="646331"/>
          </a:xfrm>
          <a:prstGeom prst="rect">
            <a:avLst/>
          </a:prstGeom>
          <a:noFill/>
        </p:spPr>
        <p:txBody>
          <a:bodyPr wrap="square">
            <a:spAutoFit/>
          </a:bodyPr>
          <a:lstStyle/>
          <a:p>
            <a:r>
              <a:rPr lang="cs-CZ" dirty="0"/>
              <a:t>MAS Vladař, organizační složka MAS Vladař o.p.s.</a:t>
            </a:r>
            <a:endParaRPr lang="cs-CZ" dirty="0">
              <a:hlinkClick r:id="rId3"/>
            </a:endParaRPr>
          </a:p>
          <a:p>
            <a:r>
              <a:rPr lang="cs-CZ" dirty="0">
                <a:hlinkClick r:id="rId3"/>
              </a:rPr>
              <a:t>https://mas.vladar.cz</a:t>
            </a:r>
            <a:endParaRPr lang="cs-CZ" dirty="0"/>
          </a:p>
        </p:txBody>
      </p:sp>
      <p:pic>
        <p:nvPicPr>
          <p:cNvPr id="9" name="Obrázek 8">
            <a:extLst>
              <a:ext uri="{FF2B5EF4-FFF2-40B4-BE49-F238E27FC236}">
                <a16:creationId xmlns:a16="http://schemas.microsoft.com/office/drawing/2014/main" id="{792D0BF2-B4A9-40A2-BCBF-92FFA90E03A3}"/>
              </a:ext>
            </a:extLst>
          </p:cNvPr>
          <p:cNvPicPr>
            <a:picLocks noChangeAspect="1"/>
          </p:cNvPicPr>
          <p:nvPr/>
        </p:nvPicPr>
        <p:blipFill>
          <a:blip r:embed="rId4"/>
          <a:stretch>
            <a:fillRect/>
          </a:stretch>
        </p:blipFill>
        <p:spPr>
          <a:xfrm>
            <a:off x="6948755" y="6074229"/>
            <a:ext cx="2062460" cy="561181"/>
          </a:xfrm>
          <a:prstGeom prst="rect">
            <a:avLst/>
          </a:prstGeom>
        </p:spPr>
      </p:pic>
      <p:pic>
        <p:nvPicPr>
          <p:cNvPr id="11" name="Obrázek 10" descr="Obsah obrázku text&#10;&#10;Popis byl vytvořen automaticky">
            <a:extLst>
              <a:ext uri="{FF2B5EF4-FFF2-40B4-BE49-F238E27FC236}">
                <a16:creationId xmlns:a16="http://schemas.microsoft.com/office/drawing/2014/main" id="{3947A595-05BA-4011-A0C0-1B7D34CADE80}"/>
              </a:ext>
            </a:extLst>
          </p:cNvPr>
          <p:cNvPicPr>
            <a:picLocks noChangeAspect="1"/>
          </p:cNvPicPr>
          <p:nvPr/>
        </p:nvPicPr>
        <p:blipFill>
          <a:blip r:embed="rId5"/>
          <a:stretch>
            <a:fillRect/>
          </a:stretch>
        </p:blipFill>
        <p:spPr>
          <a:xfrm>
            <a:off x="956560" y="0"/>
            <a:ext cx="8156337" cy="1344683"/>
          </a:xfrm>
          <a:prstGeom prst="rect">
            <a:avLst/>
          </a:prstGeom>
        </p:spPr>
      </p:pic>
      <p:sp>
        <p:nvSpPr>
          <p:cNvPr id="8" name="Zástupný text 7">
            <a:extLst>
              <a:ext uri="{FF2B5EF4-FFF2-40B4-BE49-F238E27FC236}">
                <a16:creationId xmlns:a16="http://schemas.microsoft.com/office/drawing/2014/main" id="{FF1B254F-AAE6-472D-88AD-C4D53A043225}"/>
              </a:ext>
            </a:extLst>
          </p:cNvPr>
          <p:cNvSpPr>
            <a:spLocks noGrp="1"/>
          </p:cNvSpPr>
          <p:nvPr>
            <p:ph type="body" idx="1"/>
          </p:nvPr>
        </p:nvSpPr>
        <p:spPr>
          <a:xfrm>
            <a:off x="677335" y="1560353"/>
            <a:ext cx="8596668" cy="4152290"/>
          </a:xfrm>
        </p:spPr>
        <p:txBody>
          <a:bodyPr>
            <a:normAutofit/>
          </a:bodyPr>
          <a:lstStyle/>
          <a:p>
            <a:r>
              <a:rPr lang="cs-CZ" b="1" u="sng" dirty="0"/>
              <a:t>Analýza problémů a potřeb území 2014-2020</a:t>
            </a:r>
          </a:p>
          <a:p>
            <a:pPr marL="342900" indent="-342900">
              <a:buFont typeface="+mj-lt"/>
              <a:buAutoNum type="arabicPeriod"/>
            </a:pPr>
            <a:r>
              <a:rPr lang="cs-CZ" sz="1400" b="1" u="sng" dirty="0"/>
              <a:t>Obyvatelstvo – Trend stárnutí obyvatelstva</a:t>
            </a:r>
          </a:p>
          <a:p>
            <a:pPr marL="342900" indent="-342900">
              <a:buFont typeface="+mj-lt"/>
              <a:buAutoNum type="arabicPeriod"/>
            </a:pPr>
            <a:r>
              <a:rPr lang="cs-CZ" sz="1400" b="1" u="sng" dirty="0"/>
              <a:t>Vzdělanost – Odchod vzdělaných do větších měst a center, nesoulad získané vzdělání a poptávky na trhu práce, problémy se </a:t>
            </a:r>
            <a:r>
              <a:rPr lang="cs-CZ" sz="1400" b="1" u="sng" dirty="0" err="1"/>
              <a:t>sleďováním</a:t>
            </a:r>
            <a:r>
              <a:rPr lang="cs-CZ" sz="1400" b="1" u="sng" dirty="0"/>
              <a:t> pracovního a rodinného života, neexistence systému celoživotního vzdělávání na území</a:t>
            </a:r>
          </a:p>
          <a:p>
            <a:pPr marL="342900" indent="-342900">
              <a:buFont typeface="+mj-lt"/>
              <a:buAutoNum type="arabicPeriod"/>
            </a:pPr>
            <a:r>
              <a:rPr lang="cs-CZ" sz="1400" b="1" u="sng" dirty="0"/>
              <a:t>Spolková činnost – Nedostatečná infrastruktura a vybavení, malá spolupráce spolků a obcí</a:t>
            </a:r>
          </a:p>
          <a:p>
            <a:pPr marL="342900" indent="-342900">
              <a:buFont typeface="+mj-lt"/>
              <a:buAutoNum type="arabicPeriod"/>
            </a:pPr>
            <a:r>
              <a:rPr lang="cs-CZ" sz="1400" b="1" u="sng" dirty="0"/>
              <a:t>Kulturní, sportovní akce – Nedostatečná propagace, nevyužití přeshraniční spolupráce</a:t>
            </a:r>
          </a:p>
          <a:p>
            <a:pPr marL="342900" indent="-342900">
              <a:buFont typeface="+mj-lt"/>
              <a:buAutoNum type="arabicPeriod"/>
            </a:pPr>
            <a:r>
              <a:rPr lang="cs-CZ" sz="1400" b="1" u="sng" dirty="0"/>
              <a:t>Školství – Nedostatek žáků, nevyhovující budovy (energetická náročnost, stav), </a:t>
            </a:r>
            <a:r>
              <a:rPr lang="cs-CZ" sz="1400" b="1" u="sng" dirty="0" err="1"/>
              <a:t>nedostek</a:t>
            </a:r>
            <a:r>
              <a:rPr lang="cs-CZ" sz="1400" b="1" u="sng" dirty="0"/>
              <a:t> volnočasových aktivit a komunitních center</a:t>
            </a:r>
          </a:p>
          <a:p>
            <a:pPr marL="342900" indent="-342900">
              <a:buFont typeface="+mj-lt"/>
              <a:buAutoNum type="arabicPeriod"/>
            </a:pPr>
            <a:r>
              <a:rPr lang="cs-CZ" sz="1400" b="1" u="sng" dirty="0"/>
              <a:t>Infrastruktura obcí – Nevyřešeno na většině území čistění odpadních vod, energeticky náročné VO, nízká rychlost internetového připojení</a:t>
            </a:r>
          </a:p>
        </p:txBody>
      </p:sp>
    </p:spTree>
    <p:extLst>
      <p:ext uri="{BB962C8B-B14F-4D97-AF65-F5344CB8AC3E}">
        <p14:creationId xmlns:p14="http://schemas.microsoft.com/office/powerpoint/2010/main" val="6048230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EDA730D5-2AD1-4421-8B9A-84686D56879F}"/>
              </a:ext>
            </a:extLst>
          </p:cNvPr>
          <p:cNvPicPr>
            <a:picLocks noChangeAspect="1"/>
          </p:cNvPicPr>
          <p:nvPr/>
        </p:nvPicPr>
        <p:blipFill>
          <a:blip r:embed="rId2"/>
          <a:stretch>
            <a:fillRect/>
          </a:stretch>
        </p:blipFill>
        <p:spPr>
          <a:xfrm>
            <a:off x="217216" y="5971592"/>
            <a:ext cx="663818" cy="663818"/>
          </a:xfrm>
          <a:prstGeom prst="rect">
            <a:avLst/>
          </a:prstGeom>
        </p:spPr>
      </p:pic>
      <p:sp>
        <p:nvSpPr>
          <p:cNvPr id="7" name="TextovéPole 6">
            <a:extLst>
              <a:ext uri="{FF2B5EF4-FFF2-40B4-BE49-F238E27FC236}">
                <a16:creationId xmlns:a16="http://schemas.microsoft.com/office/drawing/2014/main" id="{B6C11169-9953-494B-874F-FE59224B6A3B}"/>
              </a:ext>
            </a:extLst>
          </p:cNvPr>
          <p:cNvSpPr txBox="1"/>
          <p:nvPr/>
        </p:nvSpPr>
        <p:spPr>
          <a:xfrm>
            <a:off x="1222309" y="5971592"/>
            <a:ext cx="6102220" cy="646331"/>
          </a:xfrm>
          <a:prstGeom prst="rect">
            <a:avLst/>
          </a:prstGeom>
          <a:noFill/>
        </p:spPr>
        <p:txBody>
          <a:bodyPr wrap="square">
            <a:spAutoFit/>
          </a:bodyPr>
          <a:lstStyle/>
          <a:p>
            <a:r>
              <a:rPr lang="cs-CZ" dirty="0"/>
              <a:t>MAS Vladař, organizační složka MAS Vladař o.p.s.</a:t>
            </a:r>
            <a:endParaRPr lang="cs-CZ" dirty="0">
              <a:hlinkClick r:id="rId3"/>
            </a:endParaRPr>
          </a:p>
          <a:p>
            <a:r>
              <a:rPr lang="cs-CZ" dirty="0">
                <a:hlinkClick r:id="rId3"/>
              </a:rPr>
              <a:t>https://mas.vladar.cz</a:t>
            </a:r>
            <a:endParaRPr lang="cs-CZ" dirty="0"/>
          </a:p>
        </p:txBody>
      </p:sp>
      <p:pic>
        <p:nvPicPr>
          <p:cNvPr id="9" name="Obrázek 8">
            <a:extLst>
              <a:ext uri="{FF2B5EF4-FFF2-40B4-BE49-F238E27FC236}">
                <a16:creationId xmlns:a16="http://schemas.microsoft.com/office/drawing/2014/main" id="{792D0BF2-B4A9-40A2-BCBF-92FFA90E03A3}"/>
              </a:ext>
            </a:extLst>
          </p:cNvPr>
          <p:cNvPicPr>
            <a:picLocks noChangeAspect="1"/>
          </p:cNvPicPr>
          <p:nvPr/>
        </p:nvPicPr>
        <p:blipFill>
          <a:blip r:embed="rId4"/>
          <a:stretch>
            <a:fillRect/>
          </a:stretch>
        </p:blipFill>
        <p:spPr>
          <a:xfrm>
            <a:off x="6948755" y="6074229"/>
            <a:ext cx="2062460" cy="561181"/>
          </a:xfrm>
          <a:prstGeom prst="rect">
            <a:avLst/>
          </a:prstGeom>
        </p:spPr>
      </p:pic>
      <p:pic>
        <p:nvPicPr>
          <p:cNvPr id="11" name="Obrázek 10" descr="Obsah obrázku text&#10;&#10;Popis byl vytvořen automaticky">
            <a:extLst>
              <a:ext uri="{FF2B5EF4-FFF2-40B4-BE49-F238E27FC236}">
                <a16:creationId xmlns:a16="http://schemas.microsoft.com/office/drawing/2014/main" id="{3947A595-05BA-4011-A0C0-1B7D34CADE80}"/>
              </a:ext>
            </a:extLst>
          </p:cNvPr>
          <p:cNvPicPr>
            <a:picLocks noChangeAspect="1"/>
          </p:cNvPicPr>
          <p:nvPr/>
        </p:nvPicPr>
        <p:blipFill>
          <a:blip r:embed="rId5"/>
          <a:stretch>
            <a:fillRect/>
          </a:stretch>
        </p:blipFill>
        <p:spPr>
          <a:xfrm>
            <a:off x="956560" y="0"/>
            <a:ext cx="8156337" cy="1344683"/>
          </a:xfrm>
          <a:prstGeom prst="rect">
            <a:avLst/>
          </a:prstGeom>
        </p:spPr>
      </p:pic>
      <p:sp>
        <p:nvSpPr>
          <p:cNvPr id="8" name="Zástupný text 7">
            <a:extLst>
              <a:ext uri="{FF2B5EF4-FFF2-40B4-BE49-F238E27FC236}">
                <a16:creationId xmlns:a16="http://schemas.microsoft.com/office/drawing/2014/main" id="{FF1B254F-AAE6-472D-88AD-C4D53A043225}"/>
              </a:ext>
            </a:extLst>
          </p:cNvPr>
          <p:cNvSpPr>
            <a:spLocks noGrp="1"/>
          </p:cNvSpPr>
          <p:nvPr>
            <p:ph type="body" idx="1"/>
          </p:nvPr>
        </p:nvSpPr>
        <p:spPr>
          <a:xfrm>
            <a:off x="677335" y="1560353"/>
            <a:ext cx="8596668" cy="4152290"/>
          </a:xfrm>
        </p:spPr>
        <p:txBody>
          <a:bodyPr>
            <a:normAutofit/>
          </a:bodyPr>
          <a:lstStyle/>
          <a:p>
            <a:r>
              <a:rPr lang="cs-CZ" b="1" u="sng" dirty="0"/>
              <a:t>Analýza problémů a potřeb území 2014-2020</a:t>
            </a:r>
          </a:p>
          <a:p>
            <a:pPr marL="342900" indent="-342900">
              <a:buFont typeface="+mj-lt"/>
              <a:buAutoNum type="arabicPeriod" startAt="7"/>
            </a:pPr>
            <a:r>
              <a:rPr lang="cs-CZ" sz="1400" b="1" u="sng" dirty="0"/>
              <a:t>Sociální oblast – Nízké zastoupení soc. služeb, nízká informovanost, nedostatečné propojení sociálních a zdravotních služeb. Zvyšování počtu obyvatel v SVL.</a:t>
            </a:r>
          </a:p>
          <a:p>
            <a:pPr marL="342900" indent="-342900">
              <a:buFont typeface="+mj-lt"/>
              <a:buAutoNum type="arabicPeriod" startAt="7"/>
            </a:pPr>
            <a:r>
              <a:rPr lang="cs-CZ" sz="1400" b="1" u="sng" dirty="0"/>
              <a:t>Zdravotnictví – </a:t>
            </a:r>
            <a:r>
              <a:rPr lang="cs-CZ" sz="1400" b="1" u="sng" dirty="0" err="1"/>
              <a:t>Bariérovost</a:t>
            </a:r>
            <a:r>
              <a:rPr lang="cs-CZ" sz="1400" b="1" u="sng" dirty="0"/>
              <a:t> objektů, nevyhovující stavebně technický stav. Nedostatek praktických a odborných lékařů.</a:t>
            </a:r>
          </a:p>
          <a:p>
            <a:pPr marL="342900" indent="-342900">
              <a:buFont typeface="+mj-lt"/>
              <a:buAutoNum type="arabicPeriod" startAt="7"/>
            </a:pPr>
            <a:r>
              <a:rPr lang="cs-CZ" sz="1400" b="1" u="sng" dirty="0"/>
              <a:t>Zemědělství – Zastaralá infrastruktura a strojový park. Nízká aktivita ve zpracování. Malá informovanost, regionální produkty a trhy. Nefunkční prvky ÚSES, nevyužití půdního potenciálu, uspořádání pozemků, vlastnické spory.</a:t>
            </a:r>
          </a:p>
          <a:p>
            <a:pPr marL="342900" indent="-342900">
              <a:buFont typeface="+mj-lt"/>
              <a:buAutoNum type="arabicPeriod" startAt="7"/>
            </a:pPr>
            <a:r>
              <a:rPr lang="cs-CZ" sz="1400" b="1" u="sng" dirty="0"/>
              <a:t>Prevence </a:t>
            </a:r>
            <a:r>
              <a:rPr lang="cs-CZ" sz="1400" b="1" u="sng" dirty="0" err="1"/>
              <a:t>zvniku</a:t>
            </a:r>
            <a:r>
              <a:rPr lang="cs-CZ" sz="1400" b="1" u="sng" dirty="0"/>
              <a:t> SVL - Nedostatek soc. poradenství, nedostatek soc. bydlení, kumulace obyvatel se soc. pat. jevy. Narůstající počet ekonomicky slabých obyvatel.</a:t>
            </a:r>
          </a:p>
          <a:p>
            <a:pPr marL="342900" indent="-342900">
              <a:buFont typeface="+mj-lt"/>
              <a:buAutoNum type="arabicPeriod" startAt="7"/>
            </a:pPr>
            <a:r>
              <a:rPr lang="cs-CZ" sz="1400" b="1" u="sng" dirty="0"/>
              <a:t>Péče o památky – Velké množství památek vyžadujících rekonstrukci, minimální zapojení veřejnosti, dobrovolníků. Projektová nepřipravenost.</a:t>
            </a:r>
          </a:p>
          <a:p>
            <a:pPr marL="342900" indent="-342900">
              <a:buFont typeface="+mj-lt"/>
              <a:buAutoNum type="arabicPeriod" startAt="7"/>
            </a:pPr>
            <a:r>
              <a:rPr lang="cs-CZ" sz="1400" b="1" u="sng" dirty="0"/>
              <a:t>Bezpečnost a IZS – Vybavení JSDH pro ochranu před projevy změn klimatu – stroje, zázemí. Nepřipravenost na povodně a eroze. Nedostatečná činnost a zázemí pro oddíly mladých hasičů atp.</a:t>
            </a:r>
          </a:p>
        </p:txBody>
      </p:sp>
    </p:spTree>
    <p:extLst>
      <p:ext uri="{BB962C8B-B14F-4D97-AF65-F5344CB8AC3E}">
        <p14:creationId xmlns:p14="http://schemas.microsoft.com/office/powerpoint/2010/main" val="29734511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EDA730D5-2AD1-4421-8B9A-84686D56879F}"/>
              </a:ext>
            </a:extLst>
          </p:cNvPr>
          <p:cNvPicPr>
            <a:picLocks noChangeAspect="1"/>
          </p:cNvPicPr>
          <p:nvPr/>
        </p:nvPicPr>
        <p:blipFill>
          <a:blip r:embed="rId2"/>
          <a:stretch>
            <a:fillRect/>
          </a:stretch>
        </p:blipFill>
        <p:spPr>
          <a:xfrm>
            <a:off x="217216" y="5971592"/>
            <a:ext cx="663818" cy="663818"/>
          </a:xfrm>
          <a:prstGeom prst="rect">
            <a:avLst/>
          </a:prstGeom>
        </p:spPr>
      </p:pic>
      <p:sp>
        <p:nvSpPr>
          <p:cNvPr id="7" name="TextovéPole 6">
            <a:extLst>
              <a:ext uri="{FF2B5EF4-FFF2-40B4-BE49-F238E27FC236}">
                <a16:creationId xmlns:a16="http://schemas.microsoft.com/office/drawing/2014/main" id="{B6C11169-9953-494B-874F-FE59224B6A3B}"/>
              </a:ext>
            </a:extLst>
          </p:cNvPr>
          <p:cNvSpPr txBox="1"/>
          <p:nvPr/>
        </p:nvSpPr>
        <p:spPr>
          <a:xfrm>
            <a:off x="1222309" y="5971592"/>
            <a:ext cx="6102220" cy="646331"/>
          </a:xfrm>
          <a:prstGeom prst="rect">
            <a:avLst/>
          </a:prstGeom>
          <a:noFill/>
        </p:spPr>
        <p:txBody>
          <a:bodyPr wrap="square">
            <a:spAutoFit/>
          </a:bodyPr>
          <a:lstStyle/>
          <a:p>
            <a:r>
              <a:rPr lang="cs-CZ" dirty="0"/>
              <a:t>MAS Vladař, organizační složka MAS Vladař o.p.s.</a:t>
            </a:r>
            <a:endParaRPr lang="cs-CZ" dirty="0">
              <a:hlinkClick r:id="rId3"/>
            </a:endParaRPr>
          </a:p>
          <a:p>
            <a:r>
              <a:rPr lang="cs-CZ" dirty="0">
                <a:hlinkClick r:id="rId3"/>
              </a:rPr>
              <a:t>https://mas.vladar.cz</a:t>
            </a:r>
            <a:endParaRPr lang="cs-CZ" dirty="0"/>
          </a:p>
        </p:txBody>
      </p:sp>
      <p:pic>
        <p:nvPicPr>
          <p:cNvPr id="9" name="Obrázek 8">
            <a:extLst>
              <a:ext uri="{FF2B5EF4-FFF2-40B4-BE49-F238E27FC236}">
                <a16:creationId xmlns:a16="http://schemas.microsoft.com/office/drawing/2014/main" id="{792D0BF2-B4A9-40A2-BCBF-92FFA90E03A3}"/>
              </a:ext>
            </a:extLst>
          </p:cNvPr>
          <p:cNvPicPr>
            <a:picLocks noChangeAspect="1"/>
          </p:cNvPicPr>
          <p:nvPr/>
        </p:nvPicPr>
        <p:blipFill>
          <a:blip r:embed="rId4"/>
          <a:stretch>
            <a:fillRect/>
          </a:stretch>
        </p:blipFill>
        <p:spPr>
          <a:xfrm>
            <a:off x="6948755" y="6074229"/>
            <a:ext cx="2062460" cy="561181"/>
          </a:xfrm>
          <a:prstGeom prst="rect">
            <a:avLst/>
          </a:prstGeom>
        </p:spPr>
      </p:pic>
      <p:pic>
        <p:nvPicPr>
          <p:cNvPr id="11" name="Obrázek 10" descr="Obsah obrázku text&#10;&#10;Popis byl vytvořen automaticky">
            <a:extLst>
              <a:ext uri="{FF2B5EF4-FFF2-40B4-BE49-F238E27FC236}">
                <a16:creationId xmlns:a16="http://schemas.microsoft.com/office/drawing/2014/main" id="{3947A595-05BA-4011-A0C0-1B7D34CADE80}"/>
              </a:ext>
            </a:extLst>
          </p:cNvPr>
          <p:cNvPicPr>
            <a:picLocks noChangeAspect="1"/>
          </p:cNvPicPr>
          <p:nvPr/>
        </p:nvPicPr>
        <p:blipFill>
          <a:blip r:embed="rId5"/>
          <a:stretch>
            <a:fillRect/>
          </a:stretch>
        </p:blipFill>
        <p:spPr>
          <a:xfrm>
            <a:off x="956560" y="0"/>
            <a:ext cx="8156337" cy="1344683"/>
          </a:xfrm>
          <a:prstGeom prst="rect">
            <a:avLst/>
          </a:prstGeom>
        </p:spPr>
      </p:pic>
      <p:sp>
        <p:nvSpPr>
          <p:cNvPr id="8" name="Zástupný text 7">
            <a:extLst>
              <a:ext uri="{FF2B5EF4-FFF2-40B4-BE49-F238E27FC236}">
                <a16:creationId xmlns:a16="http://schemas.microsoft.com/office/drawing/2014/main" id="{FF1B254F-AAE6-472D-88AD-C4D53A043225}"/>
              </a:ext>
            </a:extLst>
          </p:cNvPr>
          <p:cNvSpPr>
            <a:spLocks noGrp="1"/>
          </p:cNvSpPr>
          <p:nvPr>
            <p:ph type="body" idx="1"/>
          </p:nvPr>
        </p:nvSpPr>
        <p:spPr>
          <a:xfrm>
            <a:off x="677335" y="1560353"/>
            <a:ext cx="8596668" cy="4152290"/>
          </a:xfrm>
        </p:spPr>
        <p:txBody>
          <a:bodyPr>
            <a:normAutofit fontScale="77500" lnSpcReduction="20000"/>
          </a:bodyPr>
          <a:lstStyle/>
          <a:p>
            <a:r>
              <a:rPr lang="cs-CZ" b="1" u="sng" dirty="0"/>
              <a:t>Analýza problémů a potřeb území 2021</a:t>
            </a:r>
          </a:p>
          <a:p>
            <a:r>
              <a:rPr lang="cs-CZ" b="1" u="sng" dirty="0"/>
              <a:t>K diskusi:</a:t>
            </a:r>
          </a:p>
          <a:p>
            <a:pPr marL="342900" indent="-342900">
              <a:buFont typeface="+mj-lt"/>
              <a:buAutoNum type="arabicPeriod"/>
            </a:pPr>
            <a:r>
              <a:rPr lang="cs-CZ" dirty="0"/>
              <a:t>Bezpečnost v dopravě</a:t>
            </a:r>
          </a:p>
          <a:p>
            <a:pPr marL="342900" indent="-342900">
              <a:buFont typeface="+mj-lt"/>
              <a:buAutoNum type="arabicPeriod"/>
            </a:pPr>
            <a:r>
              <a:rPr lang="cs-CZ" dirty="0"/>
              <a:t>Infrastruktura pro cyklistickou dopravu</a:t>
            </a:r>
          </a:p>
          <a:p>
            <a:pPr marL="342900" indent="-342900">
              <a:buFont typeface="+mj-lt"/>
              <a:buAutoNum type="arabicPeriod"/>
            </a:pPr>
            <a:r>
              <a:rPr lang="cs-CZ" dirty="0"/>
              <a:t>Revitalizace veřejných prostranství</a:t>
            </a:r>
          </a:p>
          <a:p>
            <a:pPr marL="342900" indent="-342900">
              <a:buFont typeface="+mj-lt"/>
              <a:buAutoNum type="arabicPeriod"/>
            </a:pPr>
            <a:r>
              <a:rPr lang="cs-CZ" dirty="0"/>
              <a:t>Podpora jednotek sboru dobrovolných hasičů kategorie požární ochrany II, III a V</a:t>
            </a:r>
          </a:p>
          <a:p>
            <a:pPr marL="342900" indent="-342900">
              <a:buFont typeface="+mj-lt"/>
              <a:buAutoNum type="arabicPeriod"/>
            </a:pPr>
            <a:r>
              <a:rPr lang="cs-CZ" dirty="0"/>
              <a:t>Rekonstrukce infrastruktury mateřských škol a zařízení péče o děti typu dětské skupiny</a:t>
            </a:r>
          </a:p>
          <a:p>
            <a:pPr marL="342900" indent="-342900">
              <a:buFont typeface="+mj-lt"/>
              <a:buAutoNum type="arabicPeriod"/>
            </a:pPr>
            <a:r>
              <a:rPr lang="cs-CZ" dirty="0"/>
              <a:t>Infrastruktura základních škol ve vazbě na odborné učebny a rekonstrukce učeben neúplných škol</a:t>
            </a:r>
          </a:p>
          <a:p>
            <a:pPr marL="342900" indent="-342900">
              <a:buFont typeface="+mj-lt"/>
              <a:buAutoNum type="arabicPeriod"/>
            </a:pPr>
            <a:r>
              <a:rPr lang="cs-CZ" dirty="0"/>
              <a:t>Infrastruktura pro sociální služby</a:t>
            </a:r>
          </a:p>
          <a:p>
            <a:pPr marL="342900" indent="-342900">
              <a:buFont typeface="+mj-lt"/>
              <a:buAutoNum type="arabicPeriod"/>
            </a:pPr>
            <a:r>
              <a:rPr lang="cs-CZ" dirty="0"/>
              <a:t>Revitalizace kulturních památek</a:t>
            </a:r>
          </a:p>
          <a:p>
            <a:pPr marL="342900" indent="-342900">
              <a:buFont typeface="+mj-lt"/>
              <a:buAutoNum type="arabicPeriod"/>
            </a:pPr>
            <a:r>
              <a:rPr lang="es-ES" dirty="0"/>
              <a:t>Revitalizace a vybavení městských a obecních muzeí</a:t>
            </a:r>
            <a:endParaRPr lang="cs-CZ" dirty="0"/>
          </a:p>
          <a:p>
            <a:pPr marL="342900" indent="-342900">
              <a:buFont typeface="+mj-lt"/>
              <a:buAutoNum type="arabicPeriod"/>
            </a:pPr>
            <a:r>
              <a:rPr lang="cs-CZ" dirty="0"/>
              <a:t>Rekonstrukce a vybavení obecních profesionálních knihoven</a:t>
            </a:r>
          </a:p>
          <a:p>
            <a:pPr marL="342900" indent="-342900">
              <a:buFont typeface="+mj-lt"/>
              <a:buAutoNum type="arabicPeriod"/>
            </a:pPr>
            <a:r>
              <a:rPr lang="cs-CZ" dirty="0"/>
              <a:t>Veřejná infrastruktura udržitelného cestovního ruchu</a:t>
            </a:r>
          </a:p>
        </p:txBody>
      </p:sp>
    </p:spTree>
    <p:extLst>
      <p:ext uri="{BB962C8B-B14F-4D97-AF65-F5344CB8AC3E}">
        <p14:creationId xmlns:p14="http://schemas.microsoft.com/office/powerpoint/2010/main" val="27466558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EDA730D5-2AD1-4421-8B9A-84686D56879F}"/>
              </a:ext>
            </a:extLst>
          </p:cNvPr>
          <p:cNvPicPr>
            <a:picLocks noChangeAspect="1"/>
          </p:cNvPicPr>
          <p:nvPr/>
        </p:nvPicPr>
        <p:blipFill>
          <a:blip r:embed="rId2"/>
          <a:stretch>
            <a:fillRect/>
          </a:stretch>
        </p:blipFill>
        <p:spPr>
          <a:xfrm>
            <a:off x="217216" y="5971592"/>
            <a:ext cx="663818" cy="663818"/>
          </a:xfrm>
          <a:prstGeom prst="rect">
            <a:avLst/>
          </a:prstGeom>
        </p:spPr>
      </p:pic>
      <p:sp>
        <p:nvSpPr>
          <p:cNvPr id="7" name="TextovéPole 6">
            <a:extLst>
              <a:ext uri="{FF2B5EF4-FFF2-40B4-BE49-F238E27FC236}">
                <a16:creationId xmlns:a16="http://schemas.microsoft.com/office/drawing/2014/main" id="{B6C11169-9953-494B-874F-FE59224B6A3B}"/>
              </a:ext>
            </a:extLst>
          </p:cNvPr>
          <p:cNvSpPr txBox="1"/>
          <p:nvPr/>
        </p:nvSpPr>
        <p:spPr>
          <a:xfrm>
            <a:off x="1222309" y="5971592"/>
            <a:ext cx="6102220" cy="646331"/>
          </a:xfrm>
          <a:prstGeom prst="rect">
            <a:avLst/>
          </a:prstGeom>
          <a:noFill/>
        </p:spPr>
        <p:txBody>
          <a:bodyPr wrap="square">
            <a:spAutoFit/>
          </a:bodyPr>
          <a:lstStyle/>
          <a:p>
            <a:r>
              <a:rPr lang="cs-CZ" dirty="0"/>
              <a:t>MAS Vladař, organizační složka MAS Vladař o.p.s.</a:t>
            </a:r>
            <a:endParaRPr lang="cs-CZ" dirty="0">
              <a:hlinkClick r:id="rId3"/>
            </a:endParaRPr>
          </a:p>
          <a:p>
            <a:r>
              <a:rPr lang="cs-CZ" dirty="0">
                <a:hlinkClick r:id="rId3"/>
              </a:rPr>
              <a:t>https://mas.vladar.cz</a:t>
            </a:r>
            <a:endParaRPr lang="cs-CZ" dirty="0"/>
          </a:p>
        </p:txBody>
      </p:sp>
      <p:pic>
        <p:nvPicPr>
          <p:cNvPr id="9" name="Obrázek 8">
            <a:extLst>
              <a:ext uri="{FF2B5EF4-FFF2-40B4-BE49-F238E27FC236}">
                <a16:creationId xmlns:a16="http://schemas.microsoft.com/office/drawing/2014/main" id="{792D0BF2-B4A9-40A2-BCBF-92FFA90E03A3}"/>
              </a:ext>
            </a:extLst>
          </p:cNvPr>
          <p:cNvPicPr>
            <a:picLocks noChangeAspect="1"/>
          </p:cNvPicPr>
          <p:nvPr/>
        </p:nvPicPr>
        <p:blipFill>
          <a:blip r:embed="rId4"/>
          <a:stretch>
            <a:fillRect/>
          </a:stretch>
        </p:blipFill>
        <p:spPr>
          <a:xfrm>
            <a:off x="6948755" y="6074229"/>
            <a:ext cx="2062460" cy="561181"/>
          </a:xfrm>
          <a:prstGeom prst="rect">
            <a:avLst/>
          </a:prstGeom>
        </p:spPr>
      </p:pic>
      <p:pic>
        <p:nvPicPr>
          <p:cNvPr id="11" name="Obrázek 10" descr="Obsah obrázku text&#10;&#10;Popis byl vytvořen automaticky">
            <a:extLst>
              <a:ext uri="{FF2B5EF4-FFF2-40B4-BE49-F238E27FC236}">
                <a16:creationId xmlns:a16="http://schemas.microsoft.com/office/drawing/2014/main" id="{3947A595-05BA-4011-A0C0-1B7D34CADE80}"/>
              </a:ext>
            </a:extLst>
          </p:cNvPr>
          <p:cNvPicPr>
            <a:picLocks noChangeAspect="1"/>
          </p:cNvPicPr>
          <p:nvPr/>
        </p:nvPicPr>
        <p:blipFill>
          <a:blip r:embed="rId5"/>
          <a:stretch>
            <a:fillRect/>
          </a:stretch>
        </p:blipFill>
        <p:spPr>
          <a:xfrm>
            <a:off x="956560" y="0"/>
            <a:ext cx="8156337" cy="1344683"/>
          </a:xfrm>
          <a:prstGeom prst="rect">
            <a:avLst/>
          </a:prstGeom>
        </p:spPr>
      </p:pic>
      <p:sp>
        <p:nvSpPr>
          <p:cNvPr id="8" name="Zástupný text 7">
            <a:extLst>
              <a:ext uri="{FF2B5EF4-FFF2-40B4-BE49-F238E27FC236}">
                <a16:creationId xmlns:a16="http://schemas.microsoft.com/office/drawing/2014/main" id="{FF1B254F-AAE6-472D-88AD-C4D53A043225}"/>
              </a:ext>
            </a:extLst>
          </p:cNvPr>
          <p:cNvSpPr>
            <a:spLocks noGrp="1"/>
          </p:cNvSpPr>
          <p:nvPr>
            <p:ph type="body" idx="1"/>
          </p:nvPr>
        </p:nvSpPr>
        <p:spPr>
          <a:xfrm>
            <a:off x="677335" y="1560353"/>
            <a:ext cx="8596668" cy="4152290"/>
          </a:xfrm>
        </p:spPr>
        <p:txBody>
          <a:bodyPr>
            <a:normAutofit fontScale="77500" lnSpcReduction="20000"/>
          </a:bodyPr>
          <a:lstStyle/>
          <a:p>
            <a:r>
              <a:rPr lang="cs-CZ" b="1" u="sng" dirty="0"/>
              <a:t>Analýza problémů a potřeb území 2021</a:t>
            </a:r>
          </a:p>
          <a:p>
            <a:r>
              <a:rPr lang="cs-CZ" b="1" u="sng" dirty="0"/>
              <a:t>K diskusi:</a:t>
            </a:r>
          </a:p>
          <a:p>
            <a:pPr marL="342900" indent="-342900">
              <a:buFont typeface="+mj-lt"/>
              <a:buAutoNum type="arabicPeriod"/>
            </a:pPr>
            <a:r>
              <a:rPr lang="cs-CZ" dirty="0"/>
              <a:t>Programy směřující k aktivizaci a participaci cílových skupin a zvyšující jejich zapojování se do života v obci/ komunitě, podpora komunitní (sociální) práce  včetně vzniku, fungování a rozvoje komunitních center.</a:t>
            </a:r>
          </a:p>
          <a:p>
            <a:pPr marL="342900" indent="-342900">
              <a:buFont typeface="+mj-lt"/>
              <a:buAutoNum type="arabicPeriod"/>
            </a:pPr>
            <a:r>
              <a:rPr lang="cs-CZ" dirty="0"/>
              <a:t>Podpora sociální práce na území MAS s důrazem na posílení kompetencí obcí v přístupu k sociálně slabším a znevýhodněným občanům a zvýšení míry zapojení a aktivní participace obcí na řešení jejich situace.</a:t>
            </a:r>
          </a:p>
          <a:p>
            <a:pPr marL="342900" indent="-342900">
              <a:buFont typeface="+mj-lt"/>
              <a:buAutoNum type="arabicPeriod"/>
            </a:pPr>
            <a:r>
              <a:rPr lang="cs-CZ" dirty="0"/>
              <a:t>Aktivity podporující rozvoj a posilování prvků svépomoci, vzájemné pomoci, sousedské výpomoci, sdílení a výměny zkušeností, podpora dobrovolnictví a mezigenerační výměny a výpomoci.</a:t>
            </a:r>
          </a:p>
          <a:p>
            <a:pPr marL="342900" indent="-342900">
              <a:buFont typeface="+mj-lt"/>
              <a:buAutoNum type="arabicPeriod"/>
            </a:pPr>
            <a:r>
              <a:rPr lang="cs-CZ" dirty="0"/>
              <a:t>Podpora sdílené a neformální péče , včetně paliativní a domácí hospicové péče a zajištění její dostupnosti i v malých obcích a v odlehlých venkovských regionech.</a:t>
            </a:r>
          </a:p>
          <a:p>
            <a:pPr marL="342900" indent="-342900">
              <a:buFont typeface="+mj-lt"/>
              <a:buAutoNum type="arabicPeriod"/>
            </a:pPr>
            <a:r>
              <a:rPr lang="cs-CZ" dirty="0"/>
              <a:t>Zaměstnanostní programy  (s výjimkou programů aktivní politiky zaměstnanosti) s cílem přispět ke snížení lokální nezaměstnanosti a také umožnit uplatnění kreativních jedinců ve prospěch komunity - sdílení pracovníků, prostor, pomůcek; -	flexibilní formy zaměstnávání v lokálním kontextu (zkrácené úvazky, rotace na pracovním místě, sdílení pracovního místa, práce na dálku z domova); pracovní mentoring, mezigenerační tandemy na pracovištích; </a:t>
            </a:r>
            <a:r>
              <a:rPr lang="pl-PL" dirty="0"/>
              <a:t>podnikatelské inkubátory a podpora podnikání na zkoušku; ...</a:t>
            </a:r>
            <a:endParaRPr lang="cs-CZ" dirty="0"/>
          </a:p>
        </p:txBody>
      </p:sp>
    </p:spTree>
    <p:extLst>
      <p:ext uri="{BB962C8B-B14F-4D97-AF65-F5344CB8AC3E}">
        <p14:creationId xmlns:p14="http://schemas.microsoft.com/office/powerpoint/2010/main" val="41504344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EDA730D5-2AD1-4421-8B9A-84686D56879F}"/>
              </a:ext>
            </a:extLst>
          </p:cNvPr>
          <p:cNvPicPr>
            <a:picLocks noChangeAspect="1"/>
          </p:cNvPicPr>
          <p:nvPr/>
        </p:nvPicPr>
        <p:blipFill>
          <a:blip r:embed="rId2"/>
          <a:stretch>
            <a:fillRect/>
          </a:stretch>
        </p:blipFill>
        <p:spPr>
          <a:xfrm>
            <a:off x="217216" y="5971592"/>
            <a:ext cx="663818" cy="663818"/>
          </a:xfrm>
          <a:prstGeom prst="rect">
            <a:avLst/>
          </a:prstGeom>
        </p:spPr>
      </p:pic>
      <p:sp>
        <p:nvSpPr>
          <p:cNvPr id="7" name="TextovéPole 6">
            <a:extLst>
              <a:ext uri="{FF2B5EF4-FFF2-40B4-BE49-F238E27FC236}">
                <a16:creationId xmlns:a16="http://schemas.microsoft.com/office/drawing/2014/main" id="{B6C11169-9953-494B-874F-FE59224B6A3B}"/>
              </a:ext>
            </a:extLst>
          </p:cNvPr>
          <p:cNvSpPr txBox="1"/>
          <p:nvPr/>
        </p:nvSpPr>
        <p:spPr>
          <a:xfrm>
            <a:off x="1222309" y="5971592"/>
            <a:ext cx="6102220" cy="646331"/>
          </a:xfrm>
          <a:prstGeom prst="rect">
            <a:avLst/>
          </a:prstGeom>
          <a:noFill/>
        </p:spPr>
        <p:txBody>
          <a:bodyPr wrap="square">
            <a:spAutoFit/>
          </a:bodyPr>
          <a:lstStyle/>
          <a:p>
            <a:r>
              <a:rPr lang="cs-CZ" dirty="0"/>
              <a:t>MAS Vladař, organizační složka MAS Vladař o.p.s.</a:t>
            </a:r>
            <a:endParaRPr lang="cs-CZ" dirty="0">
              <a:hlinkClick r:id="rId3"/>
            </a:endParaRPr>
          </a:p>
          <a:p>
            <a:r>
              <a:rPr lang="cs-CZ" dirty="0">
                <a:hlinkClick r:id="rId3"/>
              </a:rPr>
              <a:t>https://mas.vladar.cz</a:t>
            </a:r>
            <a:endParaRPr lang="cs-CZ" dirty="0"/>
          </a:p>
        </p:txBody>
      </p:sp>
      <p:pic>
        <p:nvPicPr>
          <p:cNvPr id="9" name="Obrázek 8">
            <a:extLst>
              <a:ext uri="{FF2B5EF4-FFF2-40B4-BE49-F238E27FC236}">
                <a16:creationId xmlns:a16="http://schemas.microsoft.com/office/drawing/2014/main" id="{792D0BF2-B4A9-40A2-BCBF-92FFA90E03A3}"/>
              </a:ext>
            </a:extLst>
          </p:cNvPr>
          <p:cNvPicPr>
            <a:picLocks noChangeAspect="1"/>
          </p:cNvPicPr>
          <p:nvPr/>
        </p:nvPicPr>
        <p:blipFill>
          <a:blip r:embed="rId4"/>
          <a:stretch>
            <a:fillRect/>
          </a:stretch>
        </p:blipFill>
        <p:spPr>
          <a:xfrm>
            <a:off x="6948755" y="6074229"/>
            <a:ext cx="2062460" cy="561181"/>
          </a:xfrm>
          <a:prstGeom prst="rect">
            <a:avLst/>
          </a:prstGeom>
        </p:spPr>
      </p:pic>
      <p:pic>
        <p:nvPicPr>
          <p:cNvPr id="11" name="Obrázek 10" descr="Obsah obrázku text&#10;&#10;Popis byl vytvořen automaticky">
            <a:extLst>
              <a:ext uri="{FF2B5EF4-FFF2-40B4-BE49-F238E27FC236}">
                <a16:creationId xmlns:a16="http://schemas.microsoft.com/office/drawing/2014/main" id="{3947A595-05BA-4011-A0C0-1B7D34CADE80}"/>
              </a:ext>
            </a:extLst>
          </p:cNvPr>
          <p:cNvPicPr>
            <a:picLocks noChangeAspect="1"/>
          </p:cNvPicPr>
          <p:nvPr/>
        </p:nvPicPr>
        <p:blipFill>
          <a:blip r:embed="rId5"/>
          <a:stretch>
            <a:fillRect/>
          </a:stretch>
        </p:blipFill>
        <p:spPr>
          <a:xfrm>
            <a:off x="956560" y="0"/>
            <a:ext cx="8156337" cy="1344683"/>
          </a:xfrm>
          <a:prstGeom prst="rect">
            <a:avLst/>
          </a:prstGeom>
        </p:spPr>
      </p:pic>
      <p:sp>
        <p:nvSpPr>
          <p:cNvPr id="8" name="Zástupný text 7">
            <a:extLst>
              <a:ext uri="{FF2B5EF4-FFF2-40B4-BE49-F238E27FC236}">
                <a16:creationId xmlns:a16="http://schemas.microsoft.com/office/drawing/2014/main" id="{FF1B254F-AAE6-472D-88AD-C4D53A043225}"/>
              </a:ext>
            </a:extLst>
          </p:cNvPr>
          <p:cNvSpPr>
            <a:spLocks noGrp="1"/>
          </p:cNvSpPr>
          <p:nvPr>
            <p:ph type="body" idx="1"/>
          </p:nvPr>
        </p:nvSpPr>
        <p:spPr>
          <a:xfrm>
            <a:off x="677335" y="1560353"/>
            <a:ext cx="8596668" cy="4152290"/>
          </a:xfrm>
        </p:spPr>
        <p:txBody>
          <a:bodyPr>
            <a:normAutofit fontScale="92500" lnSpcReduction="10000"/>
          </a:bodyPr>
          <a:lstStyle/>
          <a:p>
            <a:r>
              <a:rPr lang="cs-CZ" b="1" u="sng" dirty="0"/>
              <a:t>Analýza problémů a potřeb území 2021</a:t>
            </a:r>
          </a:p>
          <a:p>
            <a:r>
              <a:rPr lang="cs-CZ" b="1" u="sng" dirty="0"/>
              <a:t>K diskusi:</a:t>
            </a:r>
          </a:p>
          <a:p>
            <a:pPr marL="342900" indent="-342900">
              <a:buFont typeface="+mj-lt"/>
              <a:buAutoNum type="arabicPeriod"/>
            </a:pPr>
            <a:r>
              <a:rPr lang="cs-CZ" dirty="0"/>
              <a:t>Posilování rodinných vazeb s cílem podpořit soudržnost a funkčnost rodiny</a:t>
            </a:r>
          </a:p>
          <a:p>
            <a:pPr marL="342900" indent="-342900">
              <a:buFont typeface="+mj-lt"/>
              <a:buAutoNum type="arabicPeriod"/>
            </a:pPr>
            <a:r>
              <a:rPr lang="cs-CZ" dirty="0"/>
              <a:t>Vzdělávací a edukační aktivity pro cílové skupiny osob sociálně vyloučených nebo sociálním vyloučením ohrožených a pro odbornou i laickou veřejnost s cílem posilovat vzdělávání v informační společnosti a přispívat k rozvíjení schopnosti dobře se orientovat v rychle měnícím se světě</a:t>
            </a:r>
          </a:p>
          <a:p>
            <a:pPr marL="800100" lvl="1" indent="-342900">
              <a:buFont typeface="Arial" panose="020B0604020202020204" pitchFamily="34" charset="0"/>
              <a:buChar char="•"/>
            </a:pPr>
            <a:r>
              <a:rPr lang="cs-CZ" dirty="0"/>
              <a:t>informování a edukace cílových skupin a laické veřejnosti o psychosociální oblasti</a:t>
            </a:r>
          </a:p>
          <a:p>
            <a:pPr marL="800100" lvl="1" indent="-342900">
              <a:buFont typeface="Arial" panose="020B0604020202020204" pitchFamily="34" charset="0"/>
              <a:buChar char="•"/>
            </a:pPr>
            <a:r>
              <a:rPr lang="cs-CZ" dirty="0"/>
              <a:t>vzdělávání odborné veřejnosti (pracovníků obcí, místních dobrovolných spolků a nestátních neziskových organizací, zaměstnavatelů, podnikatelů atd.) s cílem posilovat jejich kompetence v oblasti vzájemné spolupráce, aktivizace místních občanů, budování funkčních partnerství a vzájemné spolupráce (přednášky, workshopy, veřejné debaty, exkurze apod.)</a:t>
            </a:r>
          </a:p>
        </p:txBody>
      </p:sp>
    </p:spTree>
    <p:extLst>
      <p:ext uri="{BB962C8B-B14F-4D97-AF65-F5344CB8AC3E}">
        <p14:creationId xmlns:p14="http://schemas.microsoft.com/office/powerpoint/2010/main" val="38095736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EDA730D5-2AD1-4421-8B9A-84686D56879F}"/>
              </a:ext>
            </a:extLst>
          </p:cNvPr>
          <p:cNvPicPr>
            <a:picLocks noChangeAspect="1"/>
          </p:cNvPicPr>
          <p:nvPr/>
        </p:nvPicPr>
        <p:blipFill>
          <a:blip r:embed="rId2"/>
          <a:stretch>
            <a:fillRect/>
          </a:stretch>
        </p:blipFill>
        <p:spPr>
          <a:xfrm>
            <a:off x="217216" y="5971592"/>
            <a:ext cx="663818" cy="663818"/>
          </a:xfrm>
          <a:prstGeom prst="rect">
            <a:avLst/>
          </a:prstGeom>
        </p:spPr>
      </p:pic>
      <p:sp>
        <p:nvSpPr>
          <p:cNvPr id="7" name="TextovéPole 6">
            <a:extLst>
              <a:ext uri="{FF2B5EF4-FFF2-40B4-BE49-F238E27FC236}">
                <a16:creationId xmlns:a16="http://schemas.microsoft.com/office/drawing/2014/main" id="{B6C11169-9953-494B-874F-FE59224B6A3B}"/>
              </a:ext>
            </a:extLst>
          </p:cNvPr>
          <p:cNvSpPr txBox="1"/>
          <p:nvPr/>
        </p:nvSpPr>
        <p:spPr>
          <a:xfrm>
            <a:off x="1222309" y="5971592"/>
            <a:ext cx="6102220" cy="646331"/>
          </a:xfrm>
          <a:prstGeom prst="rect">
            <a:avLst/>
          </a:prstGeom>
          <a:noFill/>
        </p:spPr>
        <p:txBody>
          <a:bodyPr wrap="square">
            <a:spAutoFit/>
          </a:bodyPr>
          <a:lstStyle/>
          <a:p>
            <a:r>
              <a:rPr lang="cs-CZ" dirty="0"/>
              <a:t>MAS Vladař, organizační složka MAS Vladař o.p.s.</a:t>
            </a:r>
            <a:endParaRPr lang="cs-CZ" dirty="0">
              <a:hlinkClick r:id="rId3"/>
            </a:endParaRPr>
          </a:p>
          <a:p>
            <a:r>
              <a:rPr lang="cs-CZ" dirty="0">
                <a:hlinkClick r:id="rId3"/>
              </a:rPr>
              <a:t>https://mas.vladar.cz</a:t>
            </a:r>
            <a:endParaRPr lang="cs-CZ" dirty="0"/>
          </a:p>
        </p:txBody>
      </p:sp>
      <p:pic>
        <p:nvPicPr>
          <p:cNvPr id="9" name="Obrázek 8">
            <a:extLst>
              <a:ext uri="{FF2B5EF4-FFF2-40B4-BE49-F238E27FC236}">
                <a16:creationId xmlns:a16="http://schemas.microsoft.com/office/drawing/2014/main" id="{792D0BF2-B4A9-40A2-BCBF-92FFA90E03A3}"/>
              </a:ext>
            </a:extLst>
          </p:cNvPr>
          <p:cNvPicPr>
            <a:picLocks noChangeAspect="1"/>
          </p:cNvPicPr>
          <p:nvPr/>
        </p:nvPicPr>
        <p:blipFill>
          <a:blip r:embed="rId4"/>
          <a:stretch>
            <a:fillRect/>
          </a:stretch>
        </p:blipFill>
        <p:spPr>
          <a:xfrm>
            <a:off x="6948755" y="6074229"/>
            <a:ext cx="2062460" cy="561181"/>
          </a:xfrm>
          <a:prstGeom prst="rect">
            <a:avLst/>
          </a:prstGeom>
        </p:spPr>
      </p:pic>
      <p:pic>
        <p:nvPicPr>
          <p:cNvPr id="11" name="Obrázek 10" descr="Obsah obrázku text&#10;&#10;Popis byl vytvořen automaticky">
            <a:extLst>
              <a:ext uri="{FF2B5EF4-FFF2-40B4-BE49-F238E27FC236}">
                <a16:creationId xmlns:a16="http://schemas.microsoft.com/office/drawing/2014/main" id="{3947A595-05BA-4011-A0C0-1B7D34CADE80}"/>
              </a:ext>
            </a:extLst>
          </p:cNvPr>
          <p:cNvPicPr>
            <a:picLocks noChangeAspect="1"/>
          </p:cNvPicPr>
          <p:nvPr/>
        </p:nvPicPr>
        <p:blipFill>
          <a:blip r:embed="rId5"/>
          <a:stretch>
            <a:fillRect/>
          </a:stretch>
        </p:blipFill>
        <p:spPr>
          <a:xfrm>
            <a:off x="956560" y="0"/>
            <a:ext cx="8156337" cy="1344683"/>
          </a:xfrm>
          <a:prstGeom prst="rect">
            <a:avLst/>
          </a:prstGeom>
        </p:spPr>
      </p:pic>
      <p:sp>
        <p:nvSpPr>
          <p:cNvPr id="8" name="Zástupný text 7">
            <a:extLst>
              <a:ext uri="{FF2B5EF4-FFF2-40B4-BE49-F238E27FC236}">
                <a16:creationId xmlns:a16="http://schemas.microsoft.com/office/drawing/2014/main" id="{FF1B254F-AAE6-472D-88AD-C4D53A043225}"/>
              </a:ext>
            </a:extLst>
          </p:cNvPr>
          <p:cNvSpPr>
            <a:spLocks noGrp="1"/>
          </p:cNvSpPr>
          <p:nvPr>
            <p:ph type="body" idx="1"/>
          </p:nvPr>
        </p:nvSpPr>
        <p:spPr>
          <a:xfrm>
            <a:off x="677335" y="1560353"/>
            <a:ext cx="8596668" cy="4152290"/>
          </a:xfrm>
        </p:spPr>
        <p:txBody>
          <a:bodyPr>
            <a:normAutofit/>
          </a:bodyPr>
          <a:lstStyle/>
          <a:p>
            <a:r>
              <a:rPr lang="cs-CZ" b="1" dirty="0"/>
              <a:t>Další postup </a:t>
            </a:r>
            <a:r>
              <a:rPr lang="cs-CZ" dirty="0"/>
              <a:t>– online dotazníkové šetření + online/prezenčně kulaté stoly dle zájmových skupin MAS (leden 2021):</a:t>
            </a:r>
          </a:p>
          <a:p>
            <a:pPr marL="342900" indent="-342900">
              <a:buFont typeface="+mj-lt"/>
              <a:buAutoNum type="arabicPeriod"/>
            </a:pPr>
            <a:r>
              <a:rPr lang="cs-CZ" dirty="0"/>
              <a:t>Životní prostředí a kulturní dědictví</a:t>
            </a:r>
          </a:p>
          <a:p>
            <a:pPr marL="342900" indent="-342900">
              <a:buFont typeface="+mj-lt"/>
              <a:buAutoNum type="arabicPeriod"/>
            </a:pPr>
            <a:r>
              <a:rPr lang="cs-CZ" dirty="0"/>
              <a:t>Zaměstnanost a sociální integrace</a:t>
            </a:r>
          </a:p>
          <a:p>
            <a:pPr marL="342900" indent="-342900">
              <a:buFont typeface="+mj-lt"/>
              <a:buAutoNum type="arabicPeriod"/>
            </a:pPr>
            <a:r>
              <a:rPr lang="cs-CZ" dirty="0"/>
              <a:t>Místní ekonomika a podnikání</a:t>
            </a:r>
          </a:p>
          <a:p>
            <a:pPr marL="342900" indent="-342900">
              <a:buFont typeface="+mj-lt"/>
              <a:buAutoNum type="arabicPeriod"/>
            </a:pPr>
            <a:r>
              <a:rPr lang="cs-CZ" dirty="0"/>
              <a:t>Vzdělání a venkovské školství</a:t>
            </a:r>
          </a:p>
          <a:p>
            <a:pPr marL="342900" indent="-342900">
              <a:buFont typeface="+mj-lt"/>
              <a:buAutoNum type="arabicPeriod"/>
            </a:pPr>
            <a:r>
              <a:rPr lang="cs-CZ" dirty="0"/>
              <a:t>Občanská vybavenost a služby, infrastruktura obcí</a:t>
            </a:r>
          </a:p>
          <a:p>
            <a:pPr marL="342900" indent="-342900">
              <a:buFont typeface="+mj-lt"/>
              <a:buAutoNum type="arabicPeriod"/>
            </a:pPr>
            <a:r>
              <a:rPr lang="cs-CZ" dirty="0"/>
              <a:t>Volnočasové aktivity a spolková činnost</a:t>
            </a:r>
          </a:p>
          <a:p>
            <a:r>
              <a:rPr lang="cs-CZ" dirty="0"/>
              <a:t>Konkrétní stanovení problémů a potřeb pro 2021+, definice cílů na 2021-2027.</a:t>
            </a:r>
          </a:p>
        </p:txBody>
      </p:sp>
    </p:spTree>
    <p:extLst>
      <p:ext uri="{BB962C8B-B14F-4D97-AF65-F5344CB8AC3E}">
        <p14:creationId xmlns:p14="http://schemas.microsoft.com/office/powerpoint/2010/main" val="2926418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EDA730D5-2AD1-4421-8B9A-84686D56879F}"/>
              </a:ext>
            </a:extLst>
          </p:cNvPr>
          <p:cNvPicPr>
            <a:picLocks noChangeAspect="1"/>
          </p:cNvPicPr>
          <p:nvPr/>
        </p:nvPicPr>
        <p:blipFill>
          <a:blip r:embed="rId2"/>
          <a:stretch>
            <a:fillRect/>
          </a:stretch>
        </p:blipFill>
        <p:spPr>
          <a:xfrm>
            <a:off x="217216" y="5971592"/>
            <a:ext cx="663818" cy="663818"/>
          </a:xfrm>
          <a:prstGeom prst="rect">
            <a:avLst/>
          </a:prstGeom>
        </p:spPr>
      </p:pic>
      <p:sp>
        <p:nvSpPr>
          <p:cNvPr id="7" name="TextovéPole 6">
            <a:extLst>
              <a:ext uri="{FF2B5EF4-FFF2-40B4-BE49-F238E27FC236}">
                <a16:creationId xmlns:a16="http://schemas.microsoft.com/office/drawing/2014/main" id="{B6C11169-9953-494B-874F-FE59224B6A3B}"/>
              </a:ext>
            </a:extLst>
          </p:cNvPr>
          <p:cNvSpPr txBox="1"/>
          <p:nvPr/>
        </p:nvSpPr>
        <p:spPr>
          <a:xfrm>
            <a:off x="1222309" y="5971592"/>
            <a:ext cx="6102220" cy="646331"/>
          </a:xfrm>
          <a:prstGeom prst="rect">
            <a:avLst/>
          </a:prstGeom>
          <a:noFill/>
        </p:spPr>
        <p:txBody>
          <a:bodyPr wrap="square">
            <a:spAutoFit/>
          </a:bodyPr>
          <a:lstStyle/>
          <a:p>
            <a:r>
              <a:rPr lang="cs-CZ" dirty="0"/>
              <a:t>MAS Vladař, organizační složka MAS Vladař o.p.s.</a:t>
            </a:r>
            <a:endParaRPr lang="cs-CZ" dirty="0">
              <a:hlinkClick r:id="rId3"/>
            </a:endParaRPr>
          </a:p>
          <a:p>
            <a:r>
              <a:rPr lang="cs-CZ" dirty="0">
                <a:hlinkClick r:id="rId3"/>
              </a:rPr>
              <a:t>https://mas.vladar.cz</a:t>
            </a:r>
            <a:endParaRPr lang="cs-CZ" dirty="0"/>
          </a:p>
        </p:txBody>
      </p:sp>
      <p:pic>
        <p:nvPicPr>
          <p:cNvPr id="9" name="Obrázek 8">
            <a:extLst>
              <a:ext uri="{FF2B5EF4-FFF2-40B4-BE49-F238E27FC236}">
                <a16:creationId xmlns:a16="http://schemas.microsoft.com/office/drawing/2014/main" id="{792D0BF2-B4A9-40A2-BCBF-92FFA90E03A3}"/>
              </a:ext>
            </a:extLst>
          </p:cNvPr>
          <p:cNvPicPr>
            <a:picLocks noChangeAspect="1"/>
          </p:cNvPicPr>
          <p:nvPr/>
        </p:nvPicPr>
        <p:blipFill>
          <a:blip r:embed="rId4"/>
          <a:stretch>
            <a:fillRect/>
          </a:stretch>
        </p:blipFill>
        <p:spPr>
          <a:xfrm>
            <a:off x="6948755" y="6074229"/>
            <a:ext cx="2062460" cy="561181"/>
          </a:xfrm>
          <a:prstGeom prst="rect">
            <a:avLst/>
          </a:prstGeom>
        </p:spPr>
      </p:pic>
      <p:pic>
        <p:nvPicPr>
          <p:cNvPr id="11" name="Obrázek 10" descr="Obsah obrázku text&#10;&#10;Popis byl vytvořen automaticky">
            <a:extLst>
              <a:ext uri="{FF2B5EF4-FFF2-40B4-BE49-F238E27FC236}">
                <a16:creationId xmlns:a16="http://schemas.microsoft.com/office/drawing/2014/main" id="{3947A595-05BA-4011-A0C0-1B7D34CADE80}"/>
              </a:ext>
            </a:extLst>
          </p:cNvPr>
          <p:cNvPicPr>
            <a:picLocks noChangeAspect="1"/>
          </p:cNvPicPr>
          <p:nvPr/>
        </p:nvPicPr>
        <p:blipFill>
          <a:blip r:embed="rId5"/>
          <a:stretch>
            <a:fillRect/>
          </a:stretch>
        </p:blipFill>
        <p:spPr>
          <a:xfrm>
            <a:off x="956560" y="0"/>
            <a:ext cx="8156337" cy="1344683"/>
          </a:xfrm>
          <a:prstGeom prst="rect">
            <a:avLst/>
          </a:prstGeom>
        </p:spPr>
      </p:pic>
      <p:sp>
        <p:nvSpPr>
          <p:cNvPr id="8" name="Zástupný text 7">
            <a:extLst>
              <a:ext uri="{FF2B5EF4-FFF2-40B4-BE49-F238E27FC236}">
                <a16:creationId xmlns:a16="http://schemas.microsoft.com/office/drawing/2014/main" id="{FF1B254F-AAE6-472D-88AD-C4D53A043225}"/>
              </a:ext>
            </a:extLst>
          </p:cNvPr>
          <p:cNvSpPr>
            <a:spLocks noGrp="1"/>
          </p:cNvSpPr>
          <p:nvPr>
            <p:ph type="body" idx="1"/>
          </p:nvPr>
        </p:nvSpPr>
        <p:spPr>
          <a:xfrm>
            <a:off x="677335" y="1560352"/>
            <a:ext cx="8596668" cy="4085439"/>
          </a:xfrm>
        </p:spPr>
        <p:txBody>
          <a:bodyPr>
            <a:normAutofit fontScale="85000" lnSpcReduction="20000"/>
          </a:bodyPr>
          <a:lstStyle/>
          <a:p>
            <a:r>
              <a:rPr lang="cs-CZ" b="1" u="sng" dirty="0"/>
              <a:t>Program:</a:t>
            </a:r>
          </a:p>
          <a:p>
            <a:r>
              <a:rPr lang="cs-CZ" dirty="0"/>
              <a:t>1.	Prezence, schválení programu </a:t>
            </a:r>
          </a:p>
          <a:p>
            <a:r>
              <a:rPr lang="cs-CZ" dirty="0"/>
              <a:t>2.	Volba člena Rozhodovací komise</a:t>
            </a:r>
          </a:p>
          <a:p>
            <a:r>
              <a:rPr lang="cs-CZ" dirty="0"/>
              <a:t>3.	Volba členů Výběrové komise </a:t>
            </a:r>
          </a:p>
          <a:p>
            <a:r>
              <a:rPr lang="cs-CZ" dirty="0"/>
              <a:t>4.	Aktuality z realizace SCLLD MAS Vladař </a:t>
            </a:r>
          </a:p>
          <a:p>
            <a:r>
              <a:rPr lang="cs-CZ" dirty="0"/>
              <a:t>4.1.	Zajištění realizace SCLLD </a:t>
            </a:r>
          </a:p>
          <a:p>
            <a:r>
              <a:rPr lang="cs-CZ" dirty="0"/>
              <a:t>4.2.	Programové rámce a jejich plnění </a:t>
            </a:r>
          </a:p>
          <a:p>
            <a:r>
              <a:rPr lang="cs-CZ" dirty="0"/>
              <a:t>5.	Příprava Strategie komunitně vedeného místního rozvoje 2021+</a:t>
            </a:r>
          </a:p>
          <a:p>
            <a:r>
              <a:rPr lang="cs-CZ" dirty="0"/>
              <a:t>5.1.	Území MAS Vladař 2021+</a:t>
            </a:r>
          </a:p>
          <a:p>
            <a:r>
              <a:rPr lang="cs-CZ" dirty="0"/>
              <a:t>5.2.	Veřejná konzultace problémů a potřeb území</a:t>
            </a:r>
          </a:p>
          <a:p>
            <a:r>
              <a:rPr lang="cs-CZ" dirty="0"/>
              <a:t>5.3.	Návrh cílů strategie MAS pro území období 2021+</a:t>
            </a:r>
          </a:p>
          <a:p>
            <a:r>
              <a:rPr lang="cs-CZ" dirty="0"/>
              <a:t>5.4.	Informace o dalším postupu tvorby SCLLD 2021+</a:t>
            </a:r>
          </a:p>
          <a:p>
            <a:r>
              <a:rPr lang="cs-CZ" dirty="0"/>
              <a:t>6.	Závěr, diskuse</a:t>
            </a:r>
          </a:p>
          <a:p>
            <a:endParaRPr lang="cs-CZ" dirty="0"/>
          </a:p>
        </p:txBody>
      </p:sp>
    </p:spTree>
    <p:extLst>
      <p:ext uri="{BB962C8B-B14F-4D97-AF65-F5344CB8AC3E}">
        <p14:creationId xmlns:p14="http://schemas.microsoft.com/office/powerpoint/2010/main" val="28363665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EDA730D5-2AD1-4421-8B9A-84686D56879F}"/>
              </a:ext>
            </a:extLst>
          </p:cNvPr>
          <p:cNvPicPr>
            <a:picLocks noChangeAspect="1"/>
          </p:cNvPicPr>
          <p:nvPr/>
        </p:nvPicPr>
        <p:blipFill>
          <a:blip r:embed="rId2"/>
          <a:stretch>
            <a:fillRect/>
          </a:stretch>
        </p:blipFill>
        <p:spPr>
          <a:xfrm>
            <a:off x="217216" y="5971592"/>
            <a:ext cx="663818" cy="663818"/>
          </a:xfrm>
          <a:prstGeom prst="rect">
            <a:avLst/>
          </a:prstGeom>
        </p:spPr>
      </p:pic>
      <p:sp>
        <p:nvSpPr>
          <p:cNvPr id="7" name="TextovéPole 6">
            <a:extLst>
              <a:ext uri="{FF2B5EF4-FFF2-40B4-BE49-F238E27FC236}">
                <a16:creationId xmlns:a16="http://schemas.microsoft.com/office/drawing/2014/main" id="{B6C11169-9953-494B-874F-FE59224B6A3B}"/>
              </a:ext>
            </a:extLst>
          </p:cNvPr>
          <p:cNvSpPr txBox="1"/>
          <p:nvPr/>
        </p:nvSpPr>
        <p:spPr>
          <a:xfrm>
            <a:off x="1222309" y="5971592"/>
            <a:ext cx="6102220" cy="646331"/>
          </a:xfrm>
          <a:prstGeom prst="rect">
            <a:avLst/>
          </a:prstGeom>
          <a:noFill/>
        </p:spPr>
        <p:txBody>
          <a:bodyPr wrap="square">
            <a:spAutoFit/>
          </a:bodyPr>
          <a:lstStyle/>
          <a:p>
            <a:r>
              <a:rPr lang="cs-CZ" dirty="0"/>
              <a:t>MAS Vladař, organizační složka MAS Vladař o.p.s.</a:t>
            </a:r>
            <a:endParaRPr lang="cs-CZ" dirty="0">
              <a:hlinkClick r:id="rId3"/>
            </a:endParaRPr>
          </a:p>
          <a:p>
            <a:r>
              <a:rPr lang="cs-CZ" dirty="0">
                <a:hlinkClick r:id="rId3"/>
              </a:rPr>
              <a:t>https://mas.vladar.cz</a:t>
            </a:r>
            <a:endParaRPr lang="cs-CZ" dirty="0"/>
          </a:p>
        </p:txBody>
      </p:sp>
      <p:pic>
        <p:nvPicPr>
          <p:cNvPr id="9" name="Obrázek 8">
            <a:extLst>
              <a:ext uri="{FF2B5EF4-FFF2-40B4-BE49-F238E27FC236}">
                <a16:creationId xmlns:a16="http://schemas.microsoft.com/office/drawing/2014/main" id="{792D0BF2-B4A9-40A2-BCBF-92FFA90E03A3}"/>
              </a:ext>
            </a:extLst>
          </p:cNvPr>
          <p:cNvPicPr>
            <a:picLocks noChangeAspect="1"/>
          </p:cNvPicPr>
          <p:nvPr/>
        </p:nvPicPr>
        <p:blipFill>
          <a:blip r:embed="rId4"/>
          <a:stretch>
            <a:fillRect/>
          </a:stretch>
        </p:blipFill>
        <p:spPr>
          <a:xfrm>
            <a:off x="6948755" y="6074229"/>
            <a:ext cx="2062460" cy="561181"/>
          </a:xfrm>
          <a:prstGeom prst="rect">
            <a:avLst/>
          </a:prstGeom>
        </p:spPr>
      </p:pic>
      <p:pic>
        <p:nvPicPr>
          <p:cNvPr id="11" name="Obrázek 10" descr="Obsah obrázku text&#10;&#10;Popis byl vytvořen automaticky">
            <a:extLst>
              <a:ext uri="{FF2B5EF4-FFF2-40B4-BE49-F238E27FC236}">
                <a16:creationId xmlns:a16="http://schemas.microsoft.com/office/drawing/2014/main" id="{3947A595-05BA-4011-A0C0-1B7D34CADE80}"/>
              </a:ext>
            </a:extLst>
          </p:cNvPr>
          <p:cNvPicPr>
            <a:picLocks noChangeAspect="1"/>
          </p:cNvPicPr>
          <p:nvPr/>
        </p:nvPicPr>
        <p:blipFill>
          <a:blip r:embed="rId5"/>
          <a:stretch>
            <a:fillRect/>
          </a:stretch>
        </p:blipFill>
        <p:spPr>
          <a:xfrm>
            <a:off x="956560" y="0"/>
            <a:ext cx="8156337" cy="1344683"/>
          </a:xfrm>
          <a:prstGeom prst="rect">
            <a:avLst/>
          </a:prstGeom>
        </p:spPr>
      </p:pic>
      <p:sp>
        <p:nvSpPr>
          <p:cNvPr id="8" name="Zástupný text 7">
            <a:extLst>
              <a:ext uri="{FF2B5EF4-FFF2-40B4-BE49-F238E27FC236}">
                <a16:creationId xmlns:a16="http://schemas.microsoft.com/office/drawing/2014/main" id="{FF1B254F-AAE6-472D-88AD-C4D53A043225}"/>
              </a:ext>
            </a:extLst>
          </p:cNvPr>
          <p:cNvSpPr>
            <a:spLocks noGrp="1"/>
          </p:cNvSpPr>
          <p:nvPr>
            <p:ph type="body" idx="1"/>
          </p:nvPr>
        </p:nvSpPr>
        <p:spPr>
          <a:xfrm>
            <a:off x="677335" y="1560353"/>
            <a:ext cx="8596668" cy="4152290"/>
          </a:xfrm>
        </p:spPr>
        <p:txBody>
          <a:bodyPr>
            <a:normAutofit/>
          </a:bodyPr>
          <a:lstStyle/>
          <a:p>
            <a:r>
              <a:rPr lang="cs-CZ" b="1" dirty="0"/>
              <a:t>Další postup </a:t>
            </a:r>
            <a:r>
              <a:rPr lang="cs-CZ" dirty="0"/>
              <a:t>– projednání návrhu koncepční části strategie (únor 2021):</a:t>
            </a:r>
          </a:p>
          <a:p>
            <a:pPr marL="342900" indent="-342900">
              <a:buFont typeface="+mj-lt"/>
              <a:buAutoNum type="arabicPeriod"/>
            </a:pPr>
            <a:r>
              <a:rPr lang="cs-CZ" dirty="0"/>
              <a:t>Problémy a potřeby</a:t>
            </a:r>
          </a:p>
          <a:p>
            <a:pPr marL="342900" indent="-342900">
              <a:buFont typeface="+mj-lt"/>
              <a:buAutoNum type="arabicPeriod"/>
            </a:pPr>
            <a:r>
              <a:rPr lang="cs-CZ" dirty="0"/>
              <a:t>Strategické a specifické cíle, opatření</a:t>
            </a:r>
          </a:p>
          <a:p>
            <a:pPr marL="342900" indent="-342900">
              <a:buFont typeface="+mj-lt"/>
              <a:buAutoNum type="arabicPeriod"/>
            </a:pPr>
            <a:r>
              <a:rPr lang="cs-CZ" dirty="0"/>
              <a:t>Návrh akčního plánu dle dostupných informací z OP</a:t>
            </a:r>
          </a:p>
        </p:txBody>
      </p:sp>
    </p:spTree>
    <p:extLst>
      <p:ext uri="{BB962C8B-B14F-4D97-AF65-F5344CB8AC3E}">
        <p14:creationId xmlns:p14="http://schemas.microsoft.com/office/powerpoint/2010/main" val="989763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EDA730D5-2AD1-4421-8B9A-84686D56879F}"/>
              </a:ext>
            </a:extLst>
          </p:cNvPr>
          <p:cNvPicPr>
            <a:picLocks noChangeAspect="1"/>
          </p:cNvPicPr>
          <p:nvPr/>
        </p:nvPicPr>
        <p:blipFill>
          <a:blip r:embed="rId2"/>
          <a:stretch>
            <a:fillRect/>
          </a:stretch>
        </p:blipFill>
        <p:spPr>
          <a:xfrm>
            <a:off x="217216" y="5971592"/>
            <a:ext cx="663818" cy="663818"/>
          </a:xfrm>
          <a:prstGeom prst="rect">
            <a:avLst/>
          </a:prstGeom>
        </p:spPr>
      </p:pic>
      <p:sp>
        <p:nvSpPr>
          <p:cNvPr id="7" name="TextovéPole 6">
            <a:extLst>
              <a:ext uri="{FF2B5EF4-FFF2-40B4-BE49-F238E27FC236}">
                <a16:creationId xmlns:a16="http://schemas.microsoft.com/office/drawing/2014/main" id="{B6C11169-9953-494B-874F-FE59224B6A3B}"/>
              </a:ext>
            </a:extLst>
          </p:cNvPr>
          <p:cNvSpPr txBox="1"/>
          <p:nvPr/>
        </p:nvSpPr>
        <p:spPr>
          <a:xfrm>
            <a:off x="1222309" y="5971592"/>
            <a:ext cx="6102220" cy="646331"/>
          </a:xfrm>
          <a:prstGeom prst="rect">
            <a:avLst/>
          </a:prstGeom>
          <a:noFill/>
        </p:spPr>
        <p:txBody>
          <a:bodyPr wrap="square">
            <a:spAutoFit/>
          </a:bodyPr>
          <a:lstStyle/>
          <a:p>
            <a:r>
              <a:rPr lang="cs-CZ" dirty="0"/>
              <a:t>MAS Vladař, organizační složka MAS Vladař o.p.s.</a:t>
            </a:r>
            <a:endParaRPr lang="cs-CZ" dirty="0">
              <a:hlinkClick r:id="rId3"/>
            </a:endParaRPr>
          </a:p>
          <a:p>
            <a:r>
              <a:rPr lang="cs-CZ" dirty="0">
                <a:hlinkClick r:id="rId3"/>
              </a:rPr>
              <a:t>https://mas.vladar.cz</a:t>
            </a:r>
            <a:endParaRPr lang="cs-CZ" dirty="0"/>
          </a:p>
        </p:txBody>
      </p:sp>
      <p:pic>
        <p:nvPicPr>
          <p:cNvPr id="9" name="Obrázek 8">
            <a:extLst>
              <a:ext uri="{FF2B5EF4-FFF2-40B4-BE49-F238E27FC236}">
                <a16:creationId xmlns:a16="http://schemas.microsoft.com/office/drawing/2014/main" id="{792D0BF2-B4A9-40A2-BCBF-92FFA90E03A3}"/>
              </a:ext>
            </a:extLst>
          </p:cNvPr>
          <p:cNvPicPr>
            <a:picLocks noChangeAspect="1"/>
          </p:cNvPicPr>
          <p:nvPr/>
        </p:nvPicPr>
        <p:blipFill>
          <a:blip r:embed="rId4"/>
          <a:stretch>
            <a:fillRect/>
          </a:stretch>
        </p:blipFill>
        <p:spPr>
          <a:xfrm>
            <a:off x="6948755" y="6074229"/>
            <a:ext cx="2062460" cy="561181"/>
          </a:xfrm>
          <a:prstGeom prst="rect">
            <a:avLst/>
          </a:prstGeom>
        </p:spPr>
      </p:pic>
      <p:pic>
        <p:nvPicPr>
          <p:cNvPr id="11" name="Obrázek 10" descr="Obsah obrázku text&#10;&#10;Popis byl vytvořen automaticky">
            <a:extLst>
              <a:ext uri="{FF2B5EF4-FFF2-40B4-BE49-F238E27FC236}">
                <a16:creationId xmlns:a16="http://schemas.microsoft.com/office/drawing/2014/main" id="{3947A595-05BA-4011-A0C0-1B7D34CADE80}"/>
              </a:ext>
            </a:extLst>
          </p:cNvPr>
          <p:cNvPicPr>
            <a:picLocks noChangeAspect="1"/>
          </p:cNvPicPr>
          <p:nvPr/>
        </p:nvPicPr>
        <p:blipFill>
          <a:blip r:embed="rId5"/>
          <a:stretch>
            <a:fillRect/>
          </a:stretch>
        </p:blipFill>
        <p:spPr>
          <a:xfrm>
            <a:off x="956560" y="0"/>
            <a:ext cx="8156337" cy="1344683"/>
          </a:xfrm>
          <a:prstGeom prst="rect">
            <a:avLst/>
          </a:prstGeom>
        </p:spPr>
      </p:pic>
      <p:sp>
        <p:nvSpPr>
          <p:cNvPr id="8" name="Zástupný text 7">
            <a:extLst>
              <a:ext uri="{FF2B5EF4-FFF2-40B4-BE49-F238E27FC236}">
                <a16:creationId xmlns:a16="http://schemas.microsoft.com/office/drawing/2014/main" id="{FF1B254F-AAE6-472D-88AD-C4D53A043225}"/>
              </a:ext>
            </a:extLst>
          </p:cNvPr>
          <p:cNvSpPr>
            <a:spLocks noGrp="1"/>
          </p:cNvSpPr>
          <p:nvPr>
            <p:ph type="body" idx="1"/>
          </p:nvPr>
        </p:nvSpPr>
        <p:spPr>
          <a:xfrm>
            <a:off x="677335" y="1560352"/>
            <a:ext cx="8596668" cy="4085439"/>
          </a:xfrm>
        </p:spPr>
        <p:txBody>
          <a:bodyPr>
            <a:normAutofit/>
          </a:bodyPr>
          <a:lstStyle/>
          <a:p>
            <a:r>
              <a:rPr lang="cs-CZ" b="1" u="sng" dirty="0"/>
              <a:t>Volba člena Rozhodovací komise</a:t>
            </a:r>
          </a:p>
          <a:p>
            <a:r>
              <a:rPr lang="cs-CZ" dirty="0"/>
              <a:t>V roce 2020 zemřel člen Rozhodovací komise, jedno z míst je tedy uvolněné a je vhodné jej dovolit. Funkční období stávající RK je od 13.12.2019, tedy do 12.12.2022.</a:t>
            </a:r>
          </a:p>
          <a:p>
            <a:r>
              <a:rPr lang="cs-CZ" dirty="0"/>
              <a:t>Na žádost o návrh zatím reagovala pouze RK MAS Vladař – Navrhuje jako člena RK Město Kadaň, zastoupené Mgr. Janem Losenickým, místostarostou. J. Losenický je také členem Správná rady MAS Vladař o.p.s. a angažuje se v mnoha spolcích.</a:t>
            </a:r>
          </a:p>
          <a:p>
            <a:r>
              <a:rPr lang="cs-CZ" dirty="0"/>
              <a:t>Prostor pro další návrhy!</a:t>
            </a:r>
          </a:p>
          <a:p>
            <a:r>
              <a:rPr lang="cs-CZ" u="sng" dirty="0"/>
              <a:t>Návrh:</a:t>
            </a:r>
            <a:r>
              <a:rPr lang="cs-CZ" dirty="0"/>
              <a:t> Valná hromada MAS Vladař volí na uvolněné místo člena Rozhodovací komise MAS Vladař partnera – </a:t>
            </a:r>
            <a:r>
              <a:rPr lang="cs-CZ" dirty="0">
                <a:solidFill>
                  <a:schemeClr val="bg2">
                    <a:lumMod val="75000"/>
                  </a:schemeClr>
                </a:solidFill>
              </a:rPr>
              <a:t>Město Kadaň, zastupovaného Mgr. Janem Losenickým</a:t>
            </a:r>
            <a:r>
              <a:rPr lang="cs-CZ" dirty="0"/>
              <a:t> na zbytek funkčního období RK MAS Vladař volené 13.12.2019.</a:t>
            </a:r>
          </a:p>
        </p:txBody>
      </p:sp>
    </p:spTree>
    <p:extLst>
      <p:ext uri="{BB962C8B-B14F-4D97-AF65-F5344CB8AC3E}">
        <p14:creationId xmlns:p14="http://schemas.microsoft.com/office/powerpoint/2010/main" val="36722183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EDA730D5-2AD1-4421-8B9A-84686D56879F}"/>
              </a:ext>
            </a:extLst>
          </p:cNvPr>
          <p:cNvPicPr>
            <a:picLocks noChangeAspect="1"/>
          </p:cNvPicPr>
          <p:nvPr/>
        </p:nvPicPr>
        <p:blipFill>
          <a:blip r:embed="rId2"/>
          <a:stretch>
            <a:fillRect/>
          </a:stretch>
        </p:blipFill>
        <p:spPr>
          <a:xfrm>
            <a:off x="217216" y="5971592"/>
            <a:ext cx="663818" cy="663818"/>
          </a:xfrm>
          <a:prstGeom prst="rect">
            <a:avLst/>
          </a:prstGeom>
        </p:spPr>
      </p:pic>
      <p:sp>
        <p:nvSpPr>
          <p:cNvPr id="7" name="TextovéPole 6">
            <a:extLst>
              <a:ext uri="{FF2B5EF4-FFF2-40B4-BE49-F238E27FC236}">
                <a16:creationId xmlns:a16="http://schemas.microsoft.com/office/drawing/2014/main" id="{B6C11169-9953-494B-874F-FE59224B6A3B}"/>
              </a:ext>
            </a:extLst>
          </p:cNvPr>
          <p:cNvSpPr txBox="1"/>
          <p:nvPr/>
        </p:nvSpPr>
        <p:spPr>
          <a:xfrm>
            <a:off x="1222309" y="5971592"/>
            <a:ext cx="6102220" cy="646331"/>
          </a:xfrm>
          <a:prstGeom prst="rect">
            <a:avLst/>
          </a:prstGeom>
          <a:noFill/>
        </p:spPr>
        <p:txBody>
          <a:bodyPr wrap="square">
            <a:spAutoFit/>
          </a:bodyPr>
          <a:lstStyle/>
          <a:p>
            <a:r>
              <a:rPr lang="cs-CZ" dirty="0"/>
              <a:t>MAS Vladař, organizační složka MAS Vladař o.p.s.</a:t>
            </a:r>
            <a:endParaRPr lang="cs-CZ" dirty="0">
              <a:hlinkClick r:id="rId3"/>
            </a:endParaRPr>
          </a:p>
          <a:p>
            <a:r>
              <a:rPr lang="cs-CZ" dirty="0">
                <a:hlinkClick r:id="rId3"/>
              </a:rPr>
              <a:t>https://mas.vladar.cz</a:t>
            </a:r>
            <a:endParaRPr lang="cs-CZ" dirty="0"/>
          </a:p>
        </p:txBody>
      </p:sp>
      <p:pic>
        <p:nvPicPr>
          <p:cNvPr id="9" name="Obrázek 8">
            <a:extLst>
              <a:ext uri="{FF2B5EF4-FFF2-40B4-BE49-F238E27FC236}">
                <a16:creationId xmlns:a16="http://schemas.microsoft.com/office/drawing/2014/main" id="{792D0BF2-B4A9-40A2-BCBF-92FFA90E03A3}"/>
              </a:ext>
            </a:extLst>
          </p:cNvPr>
          <p:cNvPicPr>
            <a:picLocks noChangeAspect="1"/>
          </p:cNvPicPr>
          <p:nvPr/>
        </p:nvPicPr>
        <p:blipFill>
          <a:blip r:embed="rId4"/>
          <a:stretch>
            <a:fillRect/>
          </a:stretch>
        </p:blipFill>
        <p:spPr>
          <a:xfrm>
            <a:off x="6948755" y="6074229"/>
            <a:ext cx="2062460" cy="561181"/>
          </a:xfrm>
          <a:prstGeom prst="rect">
            <a:avLst/>
          </a:prstGeom>
        </p:spPr>
      </p:pic>
      <p:pic>
        <p:nvPicPr>
          <p:cNvPr id="11" name="Obrázek 10" descr="Obsah obrázku text&#10;&#10;Popis byl vytvořen automaticky">
            <a:extLst>
              <a:ext uri="{FF2B5EF4-FFF2-40B4-BE49-F238E27FC236}">
                <a16:creationId xmlns:a16="http://schemas.microsoft.com/office/drawing/2014/main" id="{3947A595-05BA-4011-A0C0-1B7D34CADE80}"/>
              </a:ext>
            </a:extLst>
          </p:cNvPr>
          <p:cNvPicPr>
            <a:picLocks noChangeAspect="1"/>
          </p:cNvPicPr>
          <p:nvPr/>
        </p:nvPicPr>
        <p:blipFill>
          <a:blip r:embed="rId5"/>
          <a:stretch>
            <a:fillRect/>
          </a:stretch>
        </p:blipFill>
        <p:spPr>
          <a:xfrm>
            <a:off x="956560" y="0"/>
            <a:ext cx="8156337" cy="1344683"/>
          </a:xfrm>
          <a:prstGeom prst="rect">
            <a:avLst/>
          </a:prstGeom>
        </p:spPr>
      </p:pic>
      <p:sp>
        <p:nvSpPr>
          <p:cNvPr id="8" name="Zástupný text 7">
            <a:extLst>
              <a:ext uri="{FF2B5EF4-FFF2-40B4-BE49-F238E27FC236}">
                <a16:creationId xmlns:a16="http://schemas.microsoft.com/office/drawing/2014/main" id="{FF1B254F-AAE6-472D-88AD-C4D53A043225}"/>
              </a:ext>
            </a:extLst>
          </p:cNvPr>
          <p:cNvSpPr>
            <a:spLocks noGrp="1"/>
          </p:cNvSpPr>
          <p:nvPr>
            <p:ph type="body" idx="1"/>
          </p:nvPr>
        </p:nvSpPr>
        <p:spPr>
          <a:xfrm>
            <a:off x="677335" y="1560352"/>
            <a:ext cx="8596668" cy="995359"/>
          </a:xfrm>
        </p:spPr>
        <p:txBody>
          <a:bodyPr>
            <a:normAutofit/>
          </a:bodyPr>
          <a:lstStyle/>
          <a:p>
            <a:r>
              <a:rPr lang="cs-CZ" b="1" u="sng" dirty="0"/>
              <a:t>Volba členů Výběrové komise </a:t>
            </a:r>
          </a:p>
          <a:p>
            <a:r>
              <a:rPr lang="cs-CZ" dirty="0"/>
              <a:t>Aktuální složení 13.12.2019-12.12.2020 :</a:t>
            </a:r>
          </a:p>
          <a:p>
            <a:endParaRPr lang="cs-CZ" dirty="0"/>
          </a:p>
        </p:txBody>
      </p:sp>
      <p:graphicFrame>
        <p:nvGraphicFramePr>
          <p:cNvPr id="3" name="Tabulka 2">
            <a:extLst>
              <a:ext uri="{FF2B5EF4-FFF2-40B4-BE49-F238E27FC236}">
                <a16:creationId xmlns:a16="http://schemas.microsoft.com/office/drawing/2014/main" id="{58E479A3-6AE8-4A90-AC75-C5C54AE521C7}"/>
              </a:ext>
            </a:extLst>
          </p:cNvPr>
          <p:cNvGraphicFramePr>
            <a:graphicFrameLocks noGrp="1"/>
          </p:cNvGraphicFramePr>
          <p:nvPr>
            <p:extLst>
              <p:ext uri="{D42A27DB-BD31-4B8C-83A1-F6EECF244321}">
                <p14:modId xmlns:p14="http://schemas.microsoft.com/office/powerpoint/2010/main" val="3219133719"/>
              </p:ext>
            </p:extLst>
          </p:nvPr>
        </p:nvGraphicFramePr>
        <p:xfrm>
          <a:off x="1222309" y="2423736"/>
          <a:ext cx="7422070" cy="2964442"/>
        </p:xfrm>
        <a:graphic>
          <a:graphicData uri="http://schemas.openxmlformats.org/drawingml/2006/table">
            <a:tbl>
              <a:tblPr bandRow="1">
                <a:tableStyleId>{5C22544A-7EE6-4342-B048-85BDC9FD1C3A}</a:tableStyleId>
              </a:tblPr>
              <a:tblGrid>
                <a:gridCol w="3306185">
                  <a:extLst>
                    <a:ext uri="{9D8B030D-6E8A-4147-A177-3AD203B41FA5}">
                      <a16:colId xmlns:a16="http://schemas.microsoft.com/office/drawing/2014/main" val="797418969"/>
                    </a:ext>
                  </a:extLst>
                </a:gridCol>
                <a:gridCol w="4115885">
                  <a:extLst>
                    <a:ext uri="{9D8B030D-6E8A-4147-A177-3AD203B41FA5}">
                      <a16:colId xmlns:a16="http://schemas.microsoft.com/office/drawing/2014/main" val="4184746239"/>
                    </a:ext>
                  </a:extLst>
                </a:gridCol>
              </a:tblGrid>
              <a:tr h="615038">
                <a:tc>
                  <a:txBody>
                    <a:bodyPr/>
                    <a:lstStyle/>
                    <a:p>
                      <a:pPr marL="0" marR="0" lvl="0" indent="0" algn="l" defTabSz="457200" rtl="0" eaLnBrk="1" fontAlgn="auto" latinLnBrk="0" hangingPunct="1">
                        <a:lnSpc>
                          <a:spcPct val="107000"/>
                        </a:lnSpc>
                        <a:spcBef>
                          <a:spcPts val="0"/>
                        </a:spcBef>
                        <a:spcAft>
                          <a:spcPts val="750"/>
                        </a:spcAft>
                        <a:buClrTx/>
                        <a:buSzTx/>
                        <a:buFontTx/>
                        <a:buNone/>
                        <a:tabLst/>
                        <a:defRPr/>
                      </a:pPr>
                      <a:r>
                        <a:rPr lang="cs-CZ" sz="1100" b="1" dirty="0">
                          <a:effectLst/>
                        </a:rPr>
                        <a:t> </a:t>
                      </a:r>
                      <a:r>
                        <a:rPr lang="cs-CZ" sz="1200" b="1" dirty="0">
                          <a:effectLst/>
                        </a:rPr>
                        <a:t>Martina Bartošová (předsedkyně komise)</a:t>
                      </a:r>
                      <a:endParaRPr lang="cs-CZ"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endParaRPr lang="cs-CZ"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418686622"/>
                  </a:ext>
                </a:extLst>
              </a:tr>
              <a:tr h="285917">
                <a:tc>
                  <a:txBody>
                    <a:bodyPr/>
                    <a:lstStyle/>
                    <a:p>
                      <a:pPr>
                        <a:lnSpc>
                          <a:spcPct val="107000"/>
                        </a:lnSpc>
                        <a:spcAft>
                          <a:spcPts val="750"/>
                        </a:spcAft>
                      </a:pPr>
                      <a:r>
                        <a:rPr lang="cs-CZ" sz="1100" b="1" dirty="0">
                          <a:effectLst/>
                        </a:rPr>
                        <a:t>Zemědělské družstvo Štichovice</a:t>
                      </a:r>
                      <a:endParaRPr lang="cs-CZ"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cs-CZ" sz="1100" b="1" dirty="0">
                          <a:effectLst/>
                        </a:rPr>
                        <a:t>Bulín Václav</a:t>
                      </a:r>
                      <a:endParaRPr lang="cs-CZ"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650153606"/>
                  </a:ext>
                </a:extLst>
              </a:tr>
              <a:tr h="301434">
                <a:tc>
                  <a:txBody>
                    <a:bodyPr/>
                    <a:lstStyle/>
                    <a:p>
                      <a:pPr>
                        <a:lnSpc>
                          <a:spcPct val="107000"/>
                        </a:lnSpc>
                        <a:spcAft>
                          <a:spcPts val="750"/>
                        </a:spcAft>
                      </a:pPr>
                      <a:r>
                        <a:rPr lang="cs-CZ" sz="1100" b="1" dirty="0" err="1">
                          <a:effectLst/>
                        </a:rPr>
                        <a:t>Heidenreichová</a:t>
                      </a:r>
                      <a:r>
                        <a:rPr lang="cs-CZ" sz="1100" b="1" dirty="0">
                          <a:effectLst/>
                        </a:rPr>
                        <a:t> Monika</a:t>
                      </a:r>
                      <a:endParaRPr lang="cs-CZ"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endParaRPr lang="cs-CZ"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543342045"/>
                  </a:ext>
                </a:extLst>
              </a:tr>
              <a:tr h="301434">
                <a:tc>
                  <a:txBody>
                    <a:bodyPr/>
                    <a:lstStyle/>
                    <a:p>
                      <a:pPr>
                        <a:lnSpc>
                          <a:spcPct val="107000"/>
                        </a:lnSpc>
                        <a:spcAft>
                          <a:spcPts val="750"/>
                        </a:spcAft>
                      </a:pPr>
                      <a:r>
                        <a:rPr lang="cs-CZ" sz="1100" b="1" dirty="0" err="1">
                          <a:effectLst/>
                        </a:rPr>
                        <a:t>Kubiska</a:t>
                      </a:r>
                      <a:r>
                        <a:rPr lang="cs-CZ" sz="1100" b="1" dirty="0">
                          <a:effectLst/>
                        </a:rPr>
                        <a:t> Ladislav</a:t>
                      </a:r>
                      <a:endParaRPr lang="cs-CZ"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endParaRPr lang="cs-CZ"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481437942"/>
                  </a:ext>
                </a:extLst>
              </a:tr>
              <a:tr h="301434">
                <a:tc>
                  <a:txBody>
                    <a:bodyPr/>
                    <a:lstStyle/>
                    <a:p>
                      <a:pPr marL="0" marR="0" lvl="0" indent="0" algn="l" defTabSz="457200" rtl="0" eaLnBrk="1" fontAlgn="auto" latinLnBrk="0" hangingPunct="1">
                        <a:lnSpc>
                          <a:spcPct val="107000"/>
                        </a:lnSpc>
                        <a:spcBef>
                          <a:spcPts val="0"/>
                        </a:spcBef>
                        <a:spcAft>
                          <a:spcPts val="750"/>
                        </a:spcAft>
                        <a:buClrTx/>
                        <a:buSzTx/>
                        <a:buFontTx/>
                        <a:buNone/>
                        <a:tabLst/>
                        <a:defRPr/>
                      </a:pPr>
                      <a:r>
                        <a:rPr lang="cs-CZ" sz="1200" b="1" dirty="0">
                          <a:effectLst/>
                        </a:rPr>
                        <a:t>Ing. </a:t>
                      </a:r>
                      <a:r>
                        <a:rPr lang="cs-CZ" sz="1200" b="1" dirty="0" err="1">
                          <a:effectLst/>
                        </a:rPr>
                        <a:t>Ornst</a:t>
                      </a:r>
                      <a:r>
                        <a:rPr lang="cs-CZ" sz="1200" b="1" dirty="0">
                          <a:effectLst/>
                        </a:rPr>
                        <a:t> Zdeněk</a:t>
                      </a:r>
                      <a:endParaRPr lang="cs-CZ"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endParaRPr lang="cs-CZ"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773775375"/>
                  </a:ext>
                </a:extLst>
              </a:tr>
              <a:tr h="285917">
                <a:tc>
                  <a:txBody>
                    <a:bodyPr/>
                    <a:lstStyle/>
                    <a:p>
                      <a:pPr>
                        <a:lnSpc>
                          <a:spcPct val="107000"/>
                        </a:lnSpc>
                        <a:spcAft>
                          <a:spcPts val="750"/>
                        </a:spcAft>
                      </a:pPr>
                      <a:r>
                        <a:rPr lang="cs-CZ" sz="1100" b="1">
                          <a:effectLst/>
                        </a:rPr>
                        <a:t>Občanské sdružení Naše Radonicko</a:t>
                      </a:r>
                      <a:endParaRPr lang="cs-CZ" sz="1200" b="1">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cs-CZ" sz="1100" b="1" dirty="0">
                          <a:effectLst/>
                        </a:rPr>
                        <a:t>Raul Stanislav</a:t>
                      </a:r>
                      <a:endParaRPr lang="cs-CZ"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093110598"/>
                  </a:ext>
                </a:extLst>
              </a:tr>
              <a:tr h="285917">
                <a:tc>
                  <a:txBody>
                    <a:bodyPr/>
                    <a:lstStyle/>
                    <a:p>
                      <a:pPr>
                        <a:lnSpc>
                          <a:spcPct val="107000"/>
                        </a:lnSpc>
                        <a:spcAft>
                          <a:spcPts val="750"/>
                        </a:spcAft>
                      </a:pPr>
                      <a:r>
                        <a:rPr lang="cs-CZ" sz="1100" b="1">
                          <a:effectLst/>
                        </a:rPr>
                        <a:t>Zemědělské družstvo Novosedly</a:t>
                      </a:r>
                      <a:endParaRPr lang="cs-CZ" sz="1200" b="1">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cs-CZ" sz="1100" b="1" dirty="0">
                          <a:effectLst/>
                        </a:rPr>
                        <a:t>Syrovátka Vladislav</a:t>
                      </a:r>
                      <a:endParaRPr lang="cs-CZ"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772283281"/>
                  </a:ext>
                </a:extLst>
              </a:tr>
              <a:tr h="285917">
                <a:tc>
                  <a:txBody>
                    <a:bodyPr/>
                    <a:lstStyle/>
                    <a:p>
                      <a:pPr>
                        <a:lnSpc>
                          <a:spcPct val="107000"/>
                        </a:lnSpc>
                        <a:spcAft>
                          <a:spcPts val="750"/>
                        </a:spcAft>
                      </a:pPr>
                      <a:r>
                        <a:rPr lang="cs-CZ" sz="1100" b="1">
                          <a:effectLst/>
                        </a:rPr>
                        <a:t>RADKA, z.s. Kadaň</a:t>
                      </a:r>
                      <a:endParaRPr lang="cs-CZ" sz="1200" b="1">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cs-CZ" sz="1100" b="1" dirty="0">
                          <a:effectLst/>
                        </a:rPr>
                        <a:t>Bc. </a:t>
                      </a:r>
                      <a:r>
                        <a:rPr lang="cs-CZ" sz="1100" b="1" dirty="0" err="1">
                          <a:effectLst/>
                        </a:rPr>
                        <a:t>Šoltésová</a:t>
                      </a:r>
                      <a:r>
                        <a:rPr lang="cs-CZ" sz="1100" b="1" dirty="0">
                          <a:effectLst/>
                        </a:rPr>
                        <a:t> Olga</a:t>
                      </a:r>
                      <a:endParaRPr lang="cs-CZ"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264140558"/>
                  </a:ext>
                </a:extLst>
              </a:tr>
              <a:tr h="301434">
                <a:tc>
                  <a:txBody>
                    <a:bodyPr/>
                    <a:lstStyle/>
                    <a:p>
                      <a:pPr marL="0" marR="0" lvl="0" indent="0" algn="l" defTabSz="457200" rtl="0" eaLnBrk="1" fontAlgn="auto" latinLnBrk="0" hangingPunct="1">
                        <a:lnSpc>
                          <a:spcPct val="107000"/>
                        </a:lnSpc>
                        <a:spcBef>
                          <a:spcPts val="0"/>
                        </a:spcBef>
                        <a:spcAft>
                          <a:spcPts val="750"/>
                        </a:spcAft>
                        <a:buClrTx/>
                        <a:buSzTx/>
                        <a:buFontTx/>
                        <a:buNone/>
                        <a:tabLst/>
                        <a:defRPr/>
                      </a:pPr>
                      <a:r>
                        <a:rPr lang="cs-CZ" sz="1100" b="1" dirty="0">
                          <a:effectLst/>
                        </a:rPr>
                        <a:t> </a:t>
                      </a:r>
                      <a:r>
                        <a:rPr lang="cs-CZ" sz="1200" b="1" dirty="0">
                          <a:effectLst/>
                        </a:rPr>
                        <a:t>Trapp Oto</a:t>
                      </a:r>
                      <a:endParaRPr lang="cs-CZ"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endParaRPr lang="cs-CZ"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665288462"/>
                  </a:ext>
                </a:extLst>
              </a:tr>
            </a:tbl>
          </a:graphicData>
        </a:graphic>
      </p:graphicFrame>
    </p:spTree>
    <p:extLst>
      <p:ext uri="{BB962C8B-B14F-4D97-AF65-F5344CB8AC3E}">
        <p14:creationId xmlns:p14="http://schemas.microsoft.com/office/powerpoint/2010/main" val="3980671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EDA730D5-2AD1-4421-8B9A-84686D56879F}"/>
              </a:ext>
            </a:extLst>
          </p:cNvPr>
          <p:cNvPicPr>
            <a:picLocks noChangeAspect="1"/>
          </p:cNvPicPr>
          <p:nvPr/>
        </p:nvPicPr>
        <p:blipFill>
          <a:blip r:embed="rId2"/>
          <a:stretch>
            <a:fillRect/>
          </a:stretch>
        </p:blipFill>
        <p:spPr>
          <a:xfrm>
            <a:off x="217216" y="5971592"/>
            <a:ext cx="663818" cy="663818"/>
          </a:xfrm>
          <a:prstGeom prst="rect">
            <a:avLst/>
          </a:prstGeom>
        </p:spPr>
      </p:pic>
      <p:sp>
        <p:nvSpPr>
          <p:cNvPr id="7" name="TextovéPole 6">
            <a:extLst>
              <a:ext uri="{FF2B5EF4-FFF2-40B4-BE49-F238E27FC236}">
                <a16:creationId xmlns:a16="http://schemas.microsoft.com/office/drawing/2014/main" id="{B6C11169-9953-494B-874F-FE59224B6A3B}"/>
              </a:ext>
            </a:extLst>
          </p:cNvPr>
          <p:cNvSpPr txBox="1"/>
          <p:nvPr/>
        </p:nvSpPr>
        <p:spPr>
          <a:xfrm>
            <a:off x="1222309" y="5971592"/>
            <a:ext cx="6102220" cy="646331"/>
          </a:xfrm>
          <a:prstGeom prst="rect">
            <a:avLst/>
          </a:prstGeom>
          <a:noFill/>
        </p:spPr>
        <p:txBody>
          <a:bodyPr wrap="square">
            <a:spAutoFit/>
          </a:bodyPr>
          <a:lstStyle/>
          <a:p>
            <a:r>
              <a:rPr lang="cs-CZ" dirty="0"/>
              <a:t>MAS Vladař, organizační složka MAS Vladař o.p.s.</a:t>
            </a:r>
            <a:endParaRPr lang="cs-CZ" dirty="0">
              <a:hlinkClick r:id="rId3"/>
            </a:endParaRPr>
          </a:p>
          <a:p>
            <a:r>
              <a:rPr lang="cs-CZ" dirty="0">
                <a:hlinkClick r:id="rId3"/>
              </a:rPr>
              <a:t>https://mas.vladar.cz</a:t>
            </a:r>
            <a:endParaRPr lang="cs-CZ" dirty="0"/>
          </a:p>
        </p:txBody>
      </p:sp>
      <p:pic>
        <p:nvPicPr>
          <p:cNvPr id="9" name="Obrázek 8">
            <a:extLst>
              <a:ext uri="{FF2B5EF4-FFF2-40B4-BE49-F238E27FC236}">
                <a16:creationId xmlns:a16="http://schemas.microsoft.com/office/drawing/2014/main" id="{792D0BF2-B4A9-40A2-BCBF-92FFA90E03A3}"/>
              </a:ext>
            </a:extLst>
          </p:cNvPr>
          <p:cNvPicPr>
            <a:picLocks noChangeAspect="1"/>
          </p:cNvPicPr>
          <p:nvPr/>
        </p:nvPicPr>
        <p:blipFill>
          <a:blip r:embed="rId4"/>
          <a:stretch>
            <a:fillRect/>
          </a:stretch>
        </p:blipFill>
        <p:spPr>
          <a:xfrm>
            <a:off x="6948755" y="6074229"/>
            <a:ext cx="2062460" cy="561181"/>
          </a:xfrm>
          <a:prstGeom prst="rect">
            <a:avLst/>
          </a:prstGeom>
        </p:spPr>
      </p:pic>
      <p:pic>
        <p:nvPicPr>
          <p:cNvPr id="11" name="Obrázek 10" descr="Obsah obrázku text&#10;&#10;Popis byl vytvořen automaticky">
            <a:extLst>
              <a:ext uri="{FF2B5EF4-FFF2-40B4-BE49-F238E27FC236}">
                <a16:creationId xmlns:a16="http://schemas.microsoft.com/office/drawing/2014/main" id="{3947A595-05BA-4011-A0C0-1B7D34CADE80}"/>
              </a:ext>
            </a:extLst>
          </p:cNvPr>
          <p:cNvPicPr>
            <a:picLocks noChangeAspect="1"/>
          </p:cNvPicPr>
          <p:nvPr/>
        </p:nvPicPr>
        <p:blipFill>
          <a:blip r:embed="rId5"/>
          <a:stretch>
            <a:fillRect/>
          </a:stretch>
        </p:blipFill>
        <p:spPr>
          <a:xfrm>
            <a:off x="956560" y="0"/>
            <a:ext cx="8156337" cy="1344683"/>
          </a:xfrm>
          <a:prstGeom prst="rect">
            <a:avLst/>
          </a:prstGeom>
        </p:spPr>
      </p:pic>
      <p:sp>
        <p:nvSpPr>
          <p:cNvPr id="8" name="Zástupný text 7">
            <a:extLst>
              <a:ext uri="{FF2B5EF4-FFF2-40B4-BE49-F238E27FC236}">
                <a16:creationId xmlns:a16="http://schemas.microsoft.com/office/drawing/2014/main" id="{FF1B254F-AAE6-472D-88AD-C4D53A043225}"/>
              </a:ext>
            </a:extLst>
          </p:cNvPr>
          <p:cNvSpPr>
            <a:spLocks noGrp="1"/>
          </p:cNvSpPr>
          <p:nvPr>
            <p:ph type="body" idx="1"/>
          </p:nvPr>
        </p:nvSpPr>
        <p:spPr>
          <a:xfrm>
            <a:off x="677335" y="1560352"/>
            <a:ext cx="8596668" cy="995359"/>
          </a:xfrm>
        </p:spPr>
        <p:txBody>
          <a:bodyPr>
            <a:normAutofit/>
          </a:bodyPr>
          <a:lstStyle/>
          <a:p>
            <a:r>
              <a:rPr lang="cs-CZ" b="1" u="sng" dirty="0"/>
              <a:t>Volba členů Výběrové komise </a:t>
            </a:r>
          </a:p>
          <a:p>
            <a:r>
              <a:rPr lang="cs-CZ" dirty="0"/>
              <a:t>Návrh složení 18.12.2019-17.12.2021, prosím další návrhy:</a:t>
            </a:r>
          </a:p>
          <a:p>
            <a:endParaRPr lang="cs-CZ" dirty="0"/>
          </a:p>
        </p:txBody>
      </p:sp>
      <p:graphicFrame>
        <p:nvGraphicFramePr>
          <p:cNvPr id="3" name="Tabulka 2">
            <a:extLst>
              <a:ext uri="{FF2B5EF4-FFF2-40B4-BE49-F238E27FC236}">
                <a16:creationId xmlns:a16="http://schemas.microsoft.com/office/drawing/2014/main" id="{58E479A3-6AE8-4A90-AC75-C5C54AE521C7}"/>
              </a:ext>
            </a:extLst>
          </p:cNvPr>
          <p:cNvGraphicFramePr>
            <a:graphicFrameLocks noGrp="1"/>
          </p:cNvGraphicFramePr>
          <p:nvPr>
            <p:extLst>
              <p:ext uri="{D42A27DB-BD31-4B8C-83A1-F6EECF244321}">
                <p14:modId xmlns:p14="http://schemas.microsoft.com/office/powerpoint/2010/main" val="2931507157"/>
              </p:ext>
            </p:extLst>
          </p:nvPr>
        </p:nvGraphicFramePr>
        <p:xfrm>
          <a:off x="1222309" y="2423736"/>
          <a:ext cx="7422070" cy="3123660"/>
        </p:xfrm>
        <a:graphic>
          <a:graphicData uri="http://schemas.openxmlformats.org/drawingml/2006/table">
            <a:tbl>
              <a:tblPr bandRow="1">
                <a:tableStyleId>{5C22544A-7EE6-4342-B048-85BDC9FD1C3A}</a:tableStyleId>
              </a:tblPr>
              <a:tblGrid>
                <a:gridCol w="3306185">
                  <a:extLst>
                    <a:ext uri="{9D8B030D-6E8A-4147-A177-3AD203B41FA5}">
                      <a16:colId xmlns:a16="http://schemas.microsoft.com/office/drawing/2014/main" val="797418969"/>
                    </a:ext>
                  </a:extLst>
                </a:gridCol>
                <a:gridCol w="4115885">
                  <a:extLst>
                    <a:ext uri="{9D8B030D-6E8A-4147-A177-3AD203B41FA5}">
                      <a16:colId xmlns:a16="http://schemas.microsoft.com/office/drawing/2014/main" val="4184746239"/>
                    </a:ext>
                  </a:extLst>
                </a:gridCol>
              </a:tblGrid>
              <a:tr h="615038">
                <a:tc>
                  <a:txBody>
                    <a:bodyPr/>
                    <a:lstStyle/>
                    <a:p>
                      <a:pPr marL="0" marR="0" lvl="0" indent="0" algn="l" defTabSz="457200" rtl="0" eaLnBrk="1" fontAlgn="auto" latinLnBrk="0" hangingPunct="1">
                        <a:lnSpc>
                          <a:spcPct val="107000"/>
                        </a:lnSpc>
                        <a:spcBef>
                          <a:spcPts val="0"/>
                        </a:spcBef>
                        <a:spcAft>
                          <a:spcPts val="750"/>
                        </a:spcAft>
                        <a:buClrTx/>
                        <a:buSzTx/>
                        <a:buFontTx/>
                        <a:buNone/>
                        <a:tabLst/>
                        <a:defRPr/>
                      </a:pPr>
                      <a:r>
                        <a:rPr lang="cs-CZ" sz="1400" dirty="0">
                          <a:effectLst/>
                        </a:rPr>
                        <a:t> Martina Bartošová</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418686622"/>
                  </a:ext>
                </a:extLst>
              </a:tr>
              <a:tr h="285917">
                <a:tc>
                  <a:txBody>
                    <a:bodyPr/>
                    <a:lstStyle/>
                    <a:p>
                      <a:pPr>
                        <a:lnSpc>
                          <a:spcPct val="107000"/>
                        </a:lnSpc>
                        <a:spcAft>
                          <a:spcPts val="750"/>
                        </a:spcAft>
                      </a:pPr>
                      <a:r>
                        <a:rPr lang="cs-CZ" sz="1400" kern="1200" dirty="0" err="1">
                          <a:solidFill>
                            <a:schemeClr val="dk1"/>
                          </a:solidFill>
                          <a:effectLst/>
                          <a:latin typeface="+mn-lt"/>
                          <a:ea typeface="+mn-ea"/>
                          <a:cs typeface="+mn-cs"/>
                        </a:rPr>
                        <a:t>Heidenreichová</a:t>
                      </a:r>
                      <a:r>
                        <a:rPr lang="cs-CZ" sz="1400" kern="1200" dirty="0">
                          <a:solidFill>
                            <a:schemeClr val="dk1"/>
                          </a:solidFill>
                          <a:effectLst/>
                          <a:latin typeface="+mn-lt"/>
                          <a:ea typeface="+mn-ea"/>
                          <a:cs typeface="+mn-cs"/>
                        </a:rPr>
                        <a:t> Monika</a:t>
                      </a:r>
                    </a:p>
                  </a:txBody>
                  <a:tcPr marL="0" marR="0" marT="0" marB="0" anchor="ctr"/>
                </a:tc>
                <a:tc>
                  <a:txBody>
                    <a:bodyPr/>
                    <a:lstStyle/>
                    <a:p>
                      <a:pPr>
                        <a:lnSpc>
                          <a:spcPct val="107000"/>
                        </a:lnSpc>
                        <a:spcAft>
                          <a:spcPts val="750"/>
                        </a:spcAft>
                      </a:pPr>
                      <a:endParaRPr lang="cs-CZ" sz="1400"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2650153606"/>
                  </a:ext>
                </a:extLst>
              </a:tr>
              <a:tr h="301434">
                <a:tc>
                  <a:txBody>
                    <a:bodyPr/>
                    <a:lstStyle/>
                    <a:p>
                      <a:pPr>
                        <a:lnSpc>
                          <a:spcPct val="107000"/>
                        </a:lnSpc>
                        <a:spcAft>
                          <a:spcPts val="750"/>
                        </a:spcAft>
                      </a:pPr>
                      <a:r>
                        <a:rPr lang="cs-CZ" sz="1400" kern="1200" dirty="0">
                          <a:solidFill>
                            <a:schemeClr val="dk1"/>
                          </a:solidFill>
                          <a:effectLst/>
                          <a:highlight>
                            <a:srgbClr val="FF00FF"/>
                          </a:highlight>
                          <a:latin typeface="+mn-lt"/>
                          <a:ea typeface="+mn-ea"/>
                          <a:cs typeface="+mn-cs"/>
                        </a:rPr>
                        <a:t>Obec Tuchořice</a:t>
                      </a:r>
                    </a:p>
                  </a:txBody>
                  <a:tcPr marL="0" marR="0" marT="0" marB="0" anchor="ctr"/>
                </a:tc>
                <a:tc>
                  <a:txBody>
                    <a:bodyPr/>
                    <a:lstStyle/>
                    <a:p>
                      <a:pPr marL="0" marR="0" lvl="0" indent="0" algn="l" defTabSz="457200" rtl="0" eaLnBrk="1" fontAlgn="auto" latinLnBrk="0" hangingPunct="1">
                        <a:lnSpc>
                          <a:spcPct val="107000"/>
                        </a:lnSpc>
                        <a:spcBef>
                          <a:spcPts val="0"/>
                        </a:spcBef>
                        <a:spcAft>
                          <a:spcPts val="750"/>
                        </a:spcAft>
                        <a:buClrTx/>
                        <a:buSzTx/>
                        <a:buFontTx/>
                        <a:buNone/>
                        <a:tabLst/>
                        <a:defRPr/>
                      </a:pPr>
                      <a:r>
                        <a:rPr lang="cs-CZ" sz="1400" kern="1200" dirty="0" err="1">
                          <a:solidFill>
                            <a:schemeClr val="dk1"/>
                          </a:solidFill>
                          <a:effectLst/>
                          <a:latin typeface="+mn-lt"/>
                          <a:ea typeface="+mn-ea"/>
                          <a:cs typeface="+mn-cs"/>
                        </a:rPr>
                        <a:t>Kubiska</a:t>
                      </a:r>
                      <a:r>
                        <a:rPr lang="cs-CZ" sz="1400" kern="1200" dirty="0">
                          <a:solidFill>
                            <a:schemeClr val="dk1"/>
                          </a:solidFill>
                          <a:effectLst/>
                          <a:latin typeface="+mn-lt"/>
                          <a:ea typeface="+mn-ea"/>
                          <a:cs typeface="+mn-cs"/>
                        </a:rPr>
                        <a:t> Ladislav</a:t>
                      </a:r>
                    </a:p>
                  </a:txBody>
                  <a:tcPr marL="0" marR="0" marT="0" marB="0" anchor="ctr"/>
                </a:tc>
                <a:extLst>
                  <a:ext uri="{0D108BD9-81ED-4DB2-BD59-A6C34878D82A}">
                    <a16:rowId xmlns:a16="http://schemas.microsoft.com/office/drawing/2014/main" val="2543342045"/>
                  </a:ext>
                </a:extLst>
              </a:tr>
              <a:tr h="301434">
                <a:tc>
                  <a:txBody>
                    <a:bodyPr/>
                    <a:lstStyle/>
                    <a:p>
                      <a:pPr marL="0" marR="0" lvl="0" indent="0" algn="l" defTabSz="457200" rtl="0" eaLnBrk="1" fontAlgn="auto" latinLnBrk="0" hangingPunct="1">
                        <a:lnSpc>
                          <a:spcPct val="107000"/>
                        </a:lnSpc>
                        <a:spcBef>
                          <a:spcPts val="0"/>
                        </a:spcBef>
                        <a:spcAft>
                          <a:spcPts val="750"/>
                        </a:spcAft>
                        <a:buClrTx/>
                        <a:buSzTx/>
                        <a:buFontTx/>
                        <a:buNone/>
                        <a:tabLst/>
                        <a:defRPr/>
                      </a:pPr>
                      <a:r>
                        <a:rPr lang="cs-CZ" sz="1400" kern="1200" dirty="0">
                          <a:solidFill>
                            <a:schemeClr val="dk1"/>
                          </a:solidFill>
                          <a:effectLst/>
                          <a:latin typeface="+mn-lt"/>
                          <a:ea typeface="+mn-ea"/>
                          <a:cs typeface="+mn-cs"/>
                        </a:rPr>
                        <a:t>Ing. </a:t>
                      </a:r>
                      <a:r>
                        <a:rPr lang="cs-CZ" sz="1400" kern="1200" dirty="0" err="1">
                          <a:solidFill>
                            <a:schemeClr val="dk1"/>
                          </a:solidFill>
                          <a:effectLst/>
                          <a:latin typeface="+mn-lt"/>
                          <a:ea typeface="+mn-ea"/>
                          <a:cs typeface="+mn-cs"/>
                        </a:rPr>
                        <a:t>Ornst</a:t>
                      </a:r>
                      <a:r>
                        <a:rPr lang="cs-CZ" sz="1400" kern="1200" dirty="0">
                          <a:solidFill>
                            <a:schemeClr val="dk1"/>
                          </a:solidFill>
                          <a:effectLst/>
                          <a:latin typeface="+mn-lt"/>
                          <a:ea typeface="+mn-ea"/>
                          <a:cs typeface="+mn-cs"/>
                        </a:rPr>
                        <a:t> Zdeněk</a:t>
                      </a:r>
                    </a:p>
                  </a:txBody>
                  <a:tcPr marL="0" marR="0" marT="0" marB="0" anchor="ctr"/>
                </a:tc>
                <a:tc>
                  <a:txBody>
                    <a:bodyPr/>
                    <a:lstStyle/>
                    <a:p>
                      <a:pPr>
                        <a:lnSpc>
                          <a:spcPct val="107000"/>
                        </a:lnSpc>
                        <a:spcAft>
                          <a:spcPts val="750"/>
                        </a:spcAft>
                      </a:pPr>
                      <a:endParaRPr lang="cs-CZ" sz="1400" kern="12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481437942"/>
                  </a:ext>
                </a:extLst>
              </a:tr>
              <a:tr h="301434">
                <a:tc>
                  <a:txBody>
                    <a:bodyPr/>
                    <a:lstStyle/>
                    <a:p>
                      <a:pPr>
                        <a:lnSpc>
                          <a:spcPct val="107000"/>
                        </a:lnSpc>
                        <a:spcAft>
                          <a:spcPts val="750"/>
                        </a:spcAft>
                      </a:pPr>
                      <a:r>
                        <a:rPr lang="cs-CZ" sz="1400" kern="1200" dirty="0">
                          <a:solidFill>
                            <a:schemeClr val="dk1"/>
                          </a:solidFill>
                          <a:effectLst/>
                          <a:latin typeface="+mn-lt"/>
                          <a:ea typeface="+mn-ea"/>
                          <a:cs typeface="+mn-cs"/>
                        </a:rPr>
                        <a:t>Občanské sdružení Naše </a:t>
                      </a:r>
                      <a:r>
                        <a:rPr lang="cs-CZ" sz="1400" kern="1200" dirty="0" err="1">
                          <a:solidFill>
                            <a:schemeClr val="dk1"/>
                          </a:solidFill>
                          <a:effectLst/>
                          <a:latin typeface="+mn-lt"/>
                          <a:ea typeface="+mn-ea"/>
                          <a:cs typeface="+mn-cs"/>
                        </a:rPr>
                        <a:t>Radonicko</a:t>
                      </a:r>
                      <a:endParaRPr lang="cs-CZ" sz="1400" kern="1200" dirty="0">
                        <a:solidFill>
                          <a:schemeClr val="dk1"/>
                        </a:solidFill>
                        <a:effectLst/>
                        <a:latin typeface="+mn-lt"/>
                        <a:ea typeface="+mn-ea"/>
                        <a:cs typeface="+mn-cs"/>
                      </a:endParaRPr>
                    </a:p>
                  </a:txBody>
                  <a:tcPr marL="0" marR="0" marT="0" marB="0" anchor="ctr"/>
                </a:tc>
                <a:tc>
                  <a:txBody>
                    <a:bodyPr/>
                    <a:lstStyle/>
                    <a:p>
                      <a:pPr>
                        <a:lnSpc>
                          <a:spcPct val="107000"/>
                        </a:lnSpc>
                        <a:spcAft>
                          <a:spcPts val="750"/>
                        </a:spcAft>
                      </a:pPr>
                      <a:r>
                        <a:rPr lang="cs-CZ" sz="1400" kern="1200" dirty="0">
                          <a:solidFill>
                            <a:schemeClr val="dk1"/>
                          </a:solidFill>
                          <a:effectLst/>
                          <a:latin typeface="+mn-lt"/>
                          <a:ea typeface="+mn-ea"/>
                          <a:cs typeface="+mn-cs"/>
                        </a:rPr>
                        <a:t>Raul Stanislav</a:t>
                      </a:r>
                    </a:p>
                  </a:txBody>
                  <a:tcPr marL="0" marR="0" marT="0" marB="0" anchor="ctr"/>
                </a:tc>
                <a:extLst>
                  <a:ext uri="{0D108BD9-81ED-4DB2-BD59-A6C34878D82A}">
                    <a16:rowId xmlns:a16="http://schemas.microsoft.com/office/drawing/2014/main" val="3773775375"/>
                  </a:ext>
                </a:extLst>
              </a:tr>
              <a:tr h="285917">
                <a:tc>
                  <a:txBody>
                    <a:bodyPr/>
                    <a:lstStyle/>
                    <a:p>
                      <a:pPr>
                        <a:lnSpc>
                          <a:spcPct val="107000"/>
                        </a:lnSpc>
                        <a:spcAft>
                          <a:spcPts val="750"/>
                        </a:spcAft>
                      </a:pPr>
                      <a:r>
                        <a:rPr lang="cs-CZ" sz="1400" kern="1200" dirty="0">
                          <a:solidFill>
                            <a:schemeClr val="dk1"/>
                          </a:solidFill>
                          <a:effectLst/>
                          <a:latin typeface="+mn-lt"/>
                          <a:ea typeface="+mn-ea"/>
                          <a:cs typeface="+mn-cs"/>
                        </a:rPr>
                        <a:t>Zemědělské družstvo Novosedly</a:t>
                      </a:r>
                    </a:p>
                  </a:txBody>
                  <a:tcPr marL="0" marR="0" marT="0" marB="0" anchor="ctr"/>
                </a:tc>
                <a:tc>
                  <a:txBody>
                    <a:bodyPr/>
                    <a:lstStyle/>
                    <a:p>
                      <a:pPr>
                        <a:lnSpc>
                          <a:spcPct val="107000"/>
                        </a:lnSpc>
                        <a:spcAft>
                          <a:spcPts val="750"/>
                        </a:spcAft>
                      </a:pPr>
                      <a:r>
                        <a:rPr lang="cs-CZ" sz="1400" kern="1200" dirty="0">
                          <a:solidFill>
                            <a:schemeClr val="dk1"/>
                          </a:solidFill>
                          <a:effectLst/>
                          <a:latin typeface="+mn-lt"/>
                          <a:ea typeface="+mn-ea"/>
                          <a:cs typeface="+mn-cs"/>
                        </a:rPr>
                        <a:t>Syrovátka Vladislav</a:t>
                      </a:r>
                    </a:p>
                  </a:txBody>
                  <a:tcPr marL="0" marR="0" marT="0" marB="0" anchor="ctr"/>
                </a:tc>
                <a:extLst>
                  <a:ext uri="{0D108BD9-81ED-4DB2-BD59-A6C34878D82A}">
                    <a16:rowId xmlns:a16="http://schemas.microsoft.com/office/drawing/2014/main" val="2093110598"/>
                  </a:ext>
                </a:extLst>
              </a:tr>
              <a:tr h="285917">
                <a:tc>
                  <a:txBody>
                    <a:bodyPr/>
                    <a:lstStyle/>
                    <a:p>
                      <a:pPr>
                        <a:lnSpc>
                          <a:spcPct val="107000"/>
                        </a:lnSpc>
                        <a:spcAft>
                          <a:spcPts val="750"/>
                        </a:spcAft>
                      </a:pPr>
                      <a:r>
                        <a:rPr lang="cs-CZ" sz="1400" dirty="0">
                          <a:effectLst/>
                          <a:highlight>
                            <a:srgbClr val="FF00FF"/>
                          </a:highlight>
                        </a:rPr>
                        <a:t>Poradna pro rodinu a mezilidské vztahy Kadaň, zapsaný spolek</a:t>
                      </a:r>
                      <a:endParaRPr lang="cs-CZ" sz="1400" dirty="0">
                        <a:effectLst/>
                        <a:highlight>
                          <a:srgbClr val="FF00FF"/>
                        </a:highligh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r>
                        <a:rPr lang="cs-CZ" sz="1400" dirty="0">
                          <a:effectLst/>
                        </a:rPr>
                        <a:t>Bc. </a:t>
                      </a:r>
                      <a:r>
                        <a:rPr lang="cs-CZ" sz="1400" dirty="0" err="1">
                          <a:effectLst/>
                        </a:rPr>
                        <a:t>Šoltésová</a:t>
                      </a:r>
                      <a:r>
                        <a:rPr lang="cs-CZ" sz="1400" dirty="0">
                          <a:effectLst/>
                        </a:rPr>
                        <a:t> Olga</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772283281"/>
                  </a:ext>
                </a:extLst>
              </a:tr>
              <a:tr h="285917">
                <a:tc>
                  <a:txBody>
                    <a:bodyPr/>
                    <a:lstStyle/>
                    <a:p>
                      <a:pPr marL="0" marR="0" lvl="0" indent="0" algn="l" defTabSz="457200" rtl="0" eaLnBrk="1" fontAlgn="auto" latinLnBrk="0" hangingPunct="1">
                        <a:lnSpc>
                          <a:spcPct val="107000"/>
                        </a:lnSpc>
                        <a:spcBef>
                          <a:spcPts val="0"/>
                        </a:spcBef>
                        <a:spcAft>
                          <a:spcPts val="750"/>
                        </a:spcAft>
                        <a:buClrTx/>
                        <a:buSzTx/>
                        <a:buFontTx/>
                        <a:buNone/>
                        <a:tabLst/>
                        <a:defRPr/>
                      </a:pPr>
                      <a:r>
                        <a:rPr lang="cs-CZ" sz="1400" dirty="0">
                          <a:effectLst/>
                        </a:rPr>
                        <a:t>Trapp Oto</a:t>
                      </a: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264140558"/>
                  </a:ext>
                </a:extLst>
              </a:tr>
              <a:tr h="301434">
                <a:tc>
                  <a:txBody>
                    <a:bodyPr/>
                    <a:lstStyle/>
                    <a:p>
                      <a:pPr marL="0" marR="0" lvl="0" indent="0" algn="l" defTabSz="457200" rtl="0" eaLnBrk="1" fontAlgn="auto" latinLnBrk="0" hangingPunct="1">
                        <a:lnSpc>
                          <a:spcPct val="107000"/>
                        </a:lnSpc>
                        <a:spcBef>
                          <a:spcPts val="0"/>
                        </a:spcBef>
                        <a:spcAft>
                          <a:spcPts val="750"/>
                        </a:spcAft>
                        <a:buClrTx/>
                        <a:buSzTx/>
                        <a:buFontTx/>
                        <a:buNone/>
                        <a:tabLst/>
                        <a:defRPr/>
                      </a:pPr>
                      <a:r>
                        <a:rPr lang="cs-CZ" sz="1400" dirty="0">
                          <a:effectLst/>
                          <a:highlight>
                            <a:srgbClr val="FF00FF"/>
                          </a:highlight>
                        </a:rPr>
                        <a:t>Jan </a:t>
                      </a:r>
                      <a:r>
                        <a:rPr lang="cs-CZ" sz="1400" dirty="0" err="1">
                          <a:effectLst/>
                          <a:highlight>
                            <a:srgbClr val="FF00FF"/>
                          </a:highlight>
                        </a:rPr>
                        <a:t>Štůla</a:t>
                      </a:r>
                      <a:endParaRPr lang="cs-CZ" sz="1400" dirty="0">
                        <a:effectLst/>
                        <a:highlight>
                          <a:srgbClr val="FF00FF"/>
                        </a:highligh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750"/>
                        </a:spcAft>
                      </a:pPr>
                      <a:endParaRPr lang="cs-CZ"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665288462"/>
                  </a:ext>
                </a:extLst>
              </a:tr>
            </a:tbl>
          </a:graphicData>
        </a:graphic>
      </p:graphicFrame>
    </p:spTree>
    <p:extLst>
      <p:ext uri="{BB962C8B-B14F-4D97-AF65-F5344CB8AC3E}">
        <p14:creationId xmlns:p14="http://schemas.microsoft.com/office/powerpoint/2010/main" val="710223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EDA730D5-2AD1-4421-8B9A-84686D56879F}"/>
              </a:ext>
            </a:extLst>
          </p:cNvPr>
          <p:cNvPicPr>
            <a:picLocks noChangeAspect="1"/>
          </p:cNvPicPr>
          <p:nvPr/>
        </p:nvPicPr>
        <p:blipFill>
          <a:blip r:embed="rId2"/>
          <a:stretch>
            <a:fillRect/>
          </a:stretch>
        </p:blipFill>
        <p:spPr>
          <a:xfrm>
            <a:off x="217216" y="5971592"/>
            <a:ext cx="663818" cy="663818"/>
          </a:xfrm>
          <a:prstGeom prst="rect">
            <a:avLst/>
          </a:prstGeom>
        </p:spPr>
      </p:pic>
      <p:sp>
        <p:nvSpPr>
          <p:cNvPr id="7" name="TextovéPole 6">
            <a:extLst>
              <a:ext uri="{FF2B5EF4-FFF2-40B4-BE49-F238E27FC236}">
                <a16:creationId xmlns:a16="http://schemas.microsoft.com/office/drawing/2014/main" id="{B6C11169-9953-494B-874F-FE59224B6A3B}"/>
              </a:ext>
            </a:extLst>
          </p:cNvPr>
          <p:cNvSpPr txBox="1"/>
          <p:nvPr/>
        </p:nvSpPr>
        <p:spPr>
          <a:xfrm>
            <a:off x="1222309" y="5971592"/>
            <a:ext cx="6102220" cy="646331"/>
          </a:xfrm>
          <a:prstGeom prst="rect">
            <a:avLst/>
          </a:prstGeom>
          <a:noFill/>
        </p:spPr>
        <p:txBody>
          <a:bodyPr wrap="square">
            <a:spAutoFit/>
          </a:bodyPr>
          <a:lstStyle/>
          <a:p>
            <a:r>
              <a:rPr lang="cs-CZ" dirty="0"/>
              <a:t>MAS Vladař, organizační složka MAS Vladař o.p.s.</a:t>
            </a:r>
            <a:endParaRPr lang="cs-CZ" dirty="0">
              <a:hlinkClick r:id="rId3"/>
            </a:endParaRPr>
          </a:p>
          <a:p>
            <a:r>
              <a:rPr lang="cs-CZ" dirty="0">
                <a:hlinkClick r:id="rId3"/>
              </a:rPr>
              <a:t>https://mas.vladar.cz</a:t>
            </a:r>
            <a:endParaRPr lang="cs-CZ" dirty="0"/>
          </a:p>
        </p:txBody>
      </p:sp>
      <p:pic>
        <p:nvPicPr>
          <p:cNvPr id="9" name="Obrázek 8">
            <a:extLst>
              <a:ext uri="{FF2B5EF4-FFF2-40B4-BE49-F238E27FC236}">
                <a16:creationId xmlns:a16="http://schemas.microsoft.com/office/drawing/2014/main" id="{792D0BF2-B4A9-40A2-BCBF-92FFA90E03A3}"/>
              </a:ext>
            </a:extLst>
          </p:cNvPr>
          <p:cNvPicPr>
            <a:picLocks noChangeAspect="1"/>
          </p:cNvPicPr>
          <p:nvPr/>
        </p:nvPicPr>
        <p:blipFill>
          <a:blip r:embed="rId4"/>
          <a:stretch>
            <a:fillRect/>
          </a:stretch>
        </p:blipFill>
        <p:spPr>
          <a:xfrm>
            <a:off x="6948755" y="6074229"/>
            <a:ext cx="2062460" cy="561181"/>
          </a:xfrm>
          <a:prstGeom prst="rect">
            <a:avLst/>
          </a:prstGeom>
        </p:spPr>
      </p:pic>
      <p:pic>
        <p:nvPicPr>
          <p:cNvPr id="11" name="Obrázek 10" descr="Obsah obrázku text&#10;&#10;Popis byl vytvořen automaticky">
            <a:extLst>
              <a:ext uri="{FF2B5EF4-FFF2-40B4-BE49-F238E27FC236}">
                <a16:creationId xmlns:a16="http://schemas.microsoft.com/office/drawing/2014/main" id="{3947A595-05BA-4011-A0C0-1B7D34CADE80}"/>
              </a:ext>
            </a:extLst>
          </p:cNvPr>
          <p:cNvPicPr>
            <a:picLocks noChangeAspect="1"/>
          </p:cNvPicPr>
          <p:nvPr/>
        </p:nvPicPr>
        <p:blipFill>
          <a:blip r:embed="rId5"/>
          <a:stretch>
            <a:fillRect/>
          </a:stretch>
        </p:blipFill>
        <p:spPr>
          <a:xfrm>
            <a:off x="956560" y="0"/>
            <a:ext cx="8156337" cy="1344683"/>
          </a:xfrm>
          <a:prstGeom prst="rect">
            <a:avLst/>
          </a:prstGeom>
        </p:spPr>
      </p:pic>
      <p:sp>
        <p:nvSpPr>
          <p:cNvPr id="8" name="Zástupný text 7">
            <a:extLst>
              <a:ext uri="{FF2B5EF4-FFF2-40B4-BE49-F238E27FC236}">
                <a16:creationId xmlns:a16="http://schemas.microsoft.com/office/drawing/2014/main" id="{FF1B254F-AAE6-472D-88AD-C4D53A043225}"/>
              </a:ext>
            </a:extLst>
          </p:cNvPr>
          <p:cNvSpPr>
            <a:spLocks noGrp="1"/>
          </p:cNvSpPr>
          <p:nvPr>
            <p:ph type="body" idx="1"/>
          </p:nvPr>
        </p:nvSpPr>
        <p:spPr>
          <a:xfrm>
            <a:off x="677335" y="1560352"/>
            <a:ext cx="8596668" cy="3888341"/>
          </a:xfrm>
        </p:spPr>
        <p:txBody>
          <a:bodyPr>
            <a:normAutofit/>
          </a:bodyPr>
          <a:lstStyle/>
          <a:p>
            <a:r>
              <a:rPr lang="cs-CZ" b="1" u="sng" dirty="0"/>
              <a:t>Zajištění realizace SCLLD:</a:t>
            </a:r>
          </a:p>
          <a:p>
            <a:r>
              <a:rPr lang="cs-CZ" dirty="0"/>
              <a:t>Realizace strategie MAS Vladař – realizační tým a režijní náklady jsou hrazeny z projektů IROP 4.2.</a:t>
            </a:r>
          </a:p>
          <a:p>
            <a:r>
              <a:rPr lang="cs-CZ" dirty="0"/>
              <a:t>V roce 2019 a 2020 konkrétně:</a:t>
            </a:r>
          </a:p>
          <a:p>
            <a:r>
              <a:rPr lang="cs-CZ" sz="1400" u="sng" dirty="0">
                <a:solidFill>
                  <a:schemeClr val="dk1"/>
                </a:solidFill>
              </a:rPr>
              <a:t>Rozjezd SCLLD MAS Vladař</a:t>
            </a:r>
            <a:r>
              <a:rPr lang="cs-CZ" sz="1400" dirty="0">
                <a:solidFill>
                  <a:schemeClr val="dk1"/>
                </a:solidFill>
              </a:rPr>
              <a:t>, ukončen 31.1.2019. Celkové náklady 5 721 309 Kč, z toho dotace 5 435 243,55 Kč, vlastní zdroje + dotace Ústeckého kraje: </a:t>
            </a:r>
            <a:r>
              <a:rPr lang="cs-CZ" sz="1400" b="1" u="sng" dirty="0">
                <a:solidFill>
                  <a:schemeClr val="dk1"/>
                </a:solidFill>
              </a:rPr>
              <a:t>286 065,45 Kč.</a:t>
            </a:r>
          </a:p>
          <a:p>
            <a:r>
              <a:rPr lang="cs-CZ" sz="1400" u="sng" dirty="0">
                <a:solidFill>
                  <a:schemeClr val="dk1"/>
                </a:solidFill>
              </a:rPr>
              <a:t>Realizace SCLLD MAS Vladař</a:t>
            </a:r>
            <a:r>
              <a:rPr lang="cs-CZ" sz="1400" dirty="0">
                <a:solidFill>
                  <a:schemeClr val="dk1"/>
                </a:solidFill>
              </a:rPr>
              <a:t>, do 31.12.2023. Celkové plánované náklady 19 579 632 Kč, spolufinancování ze strany MAS Vladař: </a:t>
            </a:r>
            <a:r>
              <a:rPr lang="cs-CZ" sz="1400" b="1" u="sng" dirty="0">
                <a:solidFill>
                  <a:schemeClr val="dk1"/>
                </a:solidFill>
              </a:rPr>
              <a:t>978 981,60 Kč</a:t>
            </a:r>
            <a:r>
              <a:rPr lang="cs-CZ" sz="1400" dirty="0">
                <a:solidFill>
                  <a:schemeClr val="dk1"/>
                </a:solidFill>
              </a:rPr>
              <a:t> .. Aktuálně proplaceno 5…….. Kč</a:t>
            </a:r>
          </a:p>
        </p:txBody>
      </p:sp>
    </p:spTree>
    <p:extLst>
      <p:ext uri="{BB962C8B-B14F-4D97-AF65-F5344CB8AC3E}">
        <p14:creationId xmlns:p14="http://schemas.microsoft.com/office/powerpoint/2010/main" val="330648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EDA730D5-2AD1-4421-8B9A-84686D56879F}"/>
              </a:ext>
            </a:extLst>
          </p:cNvPr>
          <p:cNvPicPr>
            <a:picLocks noChangeAspect="1"/>
          </p:cNvPicPr>
          <p:nvPr/>
        </p:nvPicPr>
        <p:blipFill>
          <a:blip r:embed="rId2"/>
          <a:stretch>
            <a:fillRect/>
          </a:stretch>
        </p:blipFill>
        <p:spPr>
          <a:xfrm>
            <a:off x="217216" y="5971592"/>
            <a:ext cx="663818" cy="663818"/>
          </a:xfrm>
          <a:prstGeom prst="rect">
            <a:avLst/>
          </a:prstGeom>
        </p:spPr>
      </p:pic>
      <p:sp>
        <p:nvSpPr>
          <p:cNvPr id="7" name="TextovéPole 6">
            <a:extLst>
              <a:ext uri="{FF2B5EF4-FFF2-40B4-BE49-F238E27FC236}">
                <a16:creationId xmlns:a16="http://schemas.microsoft.com/office/drawing/2014/main" id="{B6C11169-9953-494B-874F-FE59224B6A3B}"/>
              </a:ext>
            </a:extLst>
          </p:cNvPr>
          <p:cNvSpPr txBox="1"/>
          <p:nvPr/>
        </p:nvSpPr>
        <p:spPr>
          <a:xfrm>
            <a:off x="1222309" y="5971592"/>
            <a:ext cx="6102220" cy="646331"/>
          </a:xfrm>
          <a:prstGeom prst="rect">
            <a:avLst/>
          </a:prstGeom>
          <a:noFill/>
        </p:spPr>
        <p:txBody>
          <a:bodyPr wrap="square">
            <a:spAutoFit/>
          </a:bodyPr>
          <a:lstStyle/>
          <a:p>
            <a:r>
              <a:rPr lang="cs-CZ" dirty="0"/>
              <a:t>MAS Vladař, organizační složka MAS Vladař o.p.s.</a:t>
            </a:r>
            <a:endParaRPr lang="cs-CZ" dirty="0">
              <a:hlinkClick r:id="rId3"/>
            </a:endParaRPr>
          </a:p>
          <a:p>
            <a:r>
              <a:rPr lang="cs-CZ" dirty="0">
                <a:hlinkClick r:id="rId3"/>
              </a:rPr>
              <a:t>https://mas.vladar.cz</a:t>
            </a:r>
            <a:endParaRPr lang="cs-CZ" dirty="0"/>
          </a:p>
        </p:txBody>
      </p:sp>
      <p:pic>
        <p:nvPicPr>
          <p:cNvPr id="9" name="Obrázek 8">
            <a:extLst>
              <a:ext uri="{FF2B5EF4-FFF2-40B4-BE49-F238E27FC236}">
                <a16:creationId xmlns:a16="http://schemas.microsoft.com/office/drawing/2014/main" id="{792D0BF2-B4A9-40A2-BCBF-92FFA90E03A3}"/>
              </a:ext>
            </a:extLst>
          </p:cNvPr>
          <p:cNvPicPr>
            <a:picLocks noChangeAspect="1"/>
          </p:cNvPicPr>
          <p:nvPr/>
        </p:nvPicPr>
        <p:blipFill>
          <a:blip r:embed="rId4"/>
          <a:stretch>
            <a:fillRect/>
          </a:stretch>
        </p:blipFill>
        <p:spPr>
          <a:xfrm>
            <a:off x="6948755" y="6074229"/>
            <a:ext cx="2062460" cy="561181"/>
          </a:xfrm>
          <a:prstGeom prst="rect">
            <a:avLst/>
          </a:prstGeom>
        </p:spPr>
      </p:pic>
      <p:pic>
        <p:nvPicPr>
          <p:cNvPr id="11" name="Obrázek 10" descr="Obsah obrázku text&#10;&#10;Popis byl vytvořen automaticky">
            <a:extLst>
              <a:ext uri="{FF2B5EF4-FFF2-40B4-BE49-F238E27FC236}">
                <a16:creationId xmlns:a16="http://schemas.microsoft.com/office/drawing/2014/main" id="{3947A595-05BA-4011-A0C0-1B7D34CADE80}"/>
              </a:ext>
            </a:extLst>
          </p:cNvPr>
          <p:cNvPicPr>
            <a:picLocks noChangeAspect="1"/>
          </p:cNvPicPr>
          <p:nvPr/>
        </p:nvPicPr>
        <p:blipFill>
          <a:blip r:embed="rId5"/>
          <a:stretch>
            <a:fillRect/>
          </a:stretch>
        </p:blipFill>
        <p:spPr>
          <a:xfrm>
            <a:off x="956560" y="0"/>
            <a:ext cx="8156337" cy="1344683"/>
          </a:xfrm>
          <a:prstGeom prst="rect">
            <a:avLst/>
          </a:prstGeom>
        </p:spPr>
      </p:pic>
      <p:sp>
        <p:nvSpPr>
          <p:cNvPr id="8" name="Zástupný text 7">
            <a:extLst>
              <a:ext uri="{FF2B5EF4-FFF2-40B4-BE49-F238E27FC236}">
                <a16:creationId xmlns:a16="http://schemas.microsoft.com/office/drawing/2014/main" id="{FF1B254F-AAE6-472D-88AD-C4D53A043225}"/>
              </a:ext>
            </a:extLst>
          </p:cNvPr>
          <p:cNvSpPr>
            <a:spLocks noGrp="1"/>
          </p:cNvSpPr>
          <p:nvPr>
            <p:ph type="body" idx="1"/>
          </p:nvPr>
        </p:nvSpPr>
        <p:spPr>
          <a:xfrm>
            <a:off x="677335" y="1560352"/>
            <a:ext cx="8596668" cy="3888341"/>
          </a:xfrm>
        </p:spPr>
        <p:txBody>
          <a:bodyPr>
            <a:normAutofit/>
          </a:bodyPr>
          <a:lstStyle/>
          <a:p>
            <a:r>
              <a:rPr lang="cs-CZ" b="1" u="sng" dirty="0"/>
              <a:t>Zajištění realizace SCLLD:</a:t>
            </a:r>
          </a:p>
          <a:p>
            <a:r>
              <a:rPr lang="cs-CZ" sz="1400" dirty="0">
                <a:solidFill>
                  <a:schemeClr val="dk1"/>
                </a:solidFill>
              </a:rPr>
              <a:t>Realizační tým:</a:t>
            </a:r>
          </a:p>
          <a:p>
            <a:r>
              <a:rPr lang="cs-CZ" sz="1400" dirty="0">
                <a:solidFill>
                  <a:schemeClr val="dk1"/>
                </a:solidFill>
              </a:rPr>
              <a:t>Vedoucí pracovník SCLLD 	Ing. Josef Ryšavý</a:t>
            </a:r>
            <a:br>
              <a:rPr lang="cs-CZ" sz="1400" dirty="0">
                <a:solidFill>
                  <a:schemeClr val="dk1"/>
                </a:solidFill>
              </a:rPr>
            </a:br>
            <a:r>
              <a:rPr lang="cs-CZ" sz="1400" dirty="0">
                <a:solidFill>
                  <a:schemeClr val="dk1"/>
                </a:solidFill>
              </a:rPr>
              <a:t>Finanční manažer 		Anna </a:t>
            </a:r>
            <a:r>
              <a:rPr lang="cs-CZ" sz="1400" dirty="0" err="1">
                <a:solidFill>
                  <a:schemeClr val="dk1"/>
                </a:solidFill>
              </a:rPr>
              <a:t>Zeidlerová</a:t>
            </a:r>
            <a:br>
              <a:rPr lang="cs-CZ" sz="1400" dirty="0">
                <a:solidFill>
                  <a:schemeClr val="dk1"/>
                </a:solidFill>
              </a:rPr>
            </a:br>
            <a:r>
              <a:rPr lang="cs-CZ" sz="1400" dirty="0">
                <a:solidFill>
                  <a:schemeClr val="dk1"/>
                </a:solidFill>
              </a:rPr>
              <a:t>Manažer IROP 			Andrea </a:t>
            </a:r>
            <a:r>
              <a:rPr lang="cs-CZ" sz="1400" dirty="0" err="1">
                <a:solidFill>
                  <a:schemeClr val="dk1"/>
                </a:solidFill>
              </a:rPr>
              <a:t>Nipauerová</a:t>
            </a:r>
            <a:br>
              <a:rPr lang="cs-CZ" sz="1400" dirty="0">
                <a:solidFill>
                  <a:schemeClr val="dk1"/>
                </a:solidFill>
              </a:rPr>
            </a:br>
            <a:r>
              <a:rPr lang="cs-CZ" sz="1400" dirty="0">
                <a:solidFill>
                  <a:schemeClr val="dk1"/>
                </a:solidFill>
              </a:rPr>
              <a:t>Manažer PRV 			Kristýna </a:t>
            </a:r>
            <a:r>
              <a:rPr lang="cs-CZ" sz="1400" dirty="0" err="1">
                <a:solidFill>
                  <a:schemeClr val="dk1"/>
                </a:solidFill>
              </a:rPr>
              <a:t>Gubíková</a:t>
            </a:r>
            <a:r>
              <a:rPr lang="cs-CZ" sz="1400" dirty="0">
                <a:solidFill>
                  <a:schemeClr val="dk1"/>
                </a:solidFill>
              </a:rPr>
              <a:t>, Miluše Kulhánková (do 31.12.2020)</a:t>
            </a:r>
            <a:br>
              <a:rPr lang="cs-CZ" sz="1400" dirty="0">
                <a:solidFill>
                  <a:schemeClr val="dk1"/>
                </a:solidFill>
              </a:rPr>
            </a:br>
            <a:r>
              <a:rPr lang="cs-CZ" sz="1400" dirty="0">
                <a:solidFill>
                  <a:schemeClr val="dk1"/>
                </a:solidFill>
              </a:rPr>
              <a:t>Manažer OPZ, OPŽP 		Dana </a:t>
            </a:r>
            <a:r>
              <a:rPr lang="cs-CZ" sz="1400" dirty="0" err="1">
                <a:solidFill>
                  <a:schemeClr val="dk1"/>
                </a:solidFill>
              </a:rPr>
              <a:t>Lněníčková</a:t>
            </a:r>
            <a:r>
              <a:rPr lang="cs-CZ" sz="1400" dirty="0">
                <a:solidFill>
                  <a:schemeClr val="dk1"/>
                </a:solidFill>
              </a:rPr>
              <a:t> (od 1.1.2020 pomoc také s PRV)</a:t>
            </a:r>
            <a:br>
              <a:rPr lang="cs-CZ" sz="1400" dirty="0">
                <a:solidFill>
                  <a:schemeClr val="dk1"/>
                </a:solidFill>
              </a:rPr>
            </a:br>
            <a:r>
              <a:rPr lang="cs-CZ" sz="1400" dirty="0">
                <a:solidFill>
                  <a:schemeClr val="dk1"/>
                </a:solidFill>
              </a:rPr>
              <a:t>Animace OPVVV 			Bc. David Šebesta</a:t>
            </a:r>
            <a:br>
              <a:rPr lang="cs-CZ" sz="1400" dirty="0">
                <a:solidFill>
                  <a:schemeClr val="dk1"/>
                </a:solidFill>
              </a:rPr>
            </a:br>
            <a:r>
              <a:rPr lang="cs-CZ" sz="1400" dirty="0">
                <a:solidFill>
                  <a:schemeClr val="dk1"/>
                </a:solidFill>
              </a:rPr>
              <a:t>Asistent OP				Lenka Ryšavá, Dis.	</a:t>
            </a:r>
            <a:br>
              <a:rPr lang="cs-CZ" sz="1400" dirty="0">
                <a:solidFill>
                  <a:schemeClr val="dk1"/>
                </a:solidFill>
              </a:rPr>
            </a:br>
            <a:br>
              <a:rPr lang="cs-CZ" sz="1400" dirty="0">
                <a:solidFill>
                  <a:schemeClr val="dk1"/>
                </a:solidFill>
              </a:rPr>
            </a:br>
            <a:r>
              <a:rPr lang="cs-CZ" sz="1400" dirty="0">
                <a:solidFill>
                  <a:schemeClr val="dk1"/>
                </a:solidFill>
              </a:rPr>
              <a:t>Rozhodovací komise, Výběrová komise</a:t>
            </a:r>
          </a:p>
        </p:txBody>
      </p:sp>
    </p:spTree>
    <p:extLst>
      <p:ext uri="{BB962C8B-B14F-4D97-AF65-F5344CB8AC3E}">
        <p14:creationId xmlns:p14="http://schemas.microsoft.com/office/powerpoint/2010/main" val="1698742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EDA730D5-2AD1-4421-8B9A-84686D56879F}"/>
              </a:ext>
            </a:extLst>
          </p:cNvPr>
          <p:cNvPicPr>
            <a:picLocks noChangeAspect="1"/>
          </p:cNvPicPr>
          <p:nvPr/>
        </p:nvPicPr>
        <p:blipFill>
          <a:blip r:embed="rId2"/>
          <a:stretch>
            <a:fillRect/>
          </a:stretch>
        </p:blipFill>
        <p:spPr>
          <a:xfrm>
            <a:off x="217216" y="5971592"/>
            <a:ext cx="663818" cy="663818"/>
          </a:xfrm>
          <a:prstGeom prst="rect">
            <a:avLst/>
          </a:prstGeom>
        </p:spPr>
      </p:pic>
      <p:sp>
        <p:nvSpPr>
          <p:cNvPr id="7" name="TextovéPole 6">
            <a:extLst>
              <a:ext uri="{FF2B5EF4-FFF2-40B4-BE49-F238E27FC236}">
                <a16:creationId xmlns:a16="http://schemas.microsoft.com/office/drawing/2014/main" id="{B6C11169-9953-494B-874F-FE59224B6A3B}"/>
              </a:ext>
            </a:extLst>
          </p:cNvPr>
          <p:cNvSpPr txBox="1"/>
          <p:nvPr/>
        </p:nvSpPr>
        <p:spPr>
          <a:xfrm>
            <a:off x="1222309" y="5971592"/>
            <a:ext cx="6102220" cy="646331"/>
          </a:xfrm>
          <a:prstGeom prst="rect">
            <a:avLst/>
          </a:prstGeom>
          <a:noFill/>
        </p:spPr>
        <p:txBody>
          <a:bodyPr wrap="square">
            <a:spAutoFit/>
          </a:bodyPr>
          <a:lstStyle/>
          <a:p>
            <a:r>
              <a:rPr lang="cs-CZ" dirty="0"/>
              <a:t>MAS Vladař, organizační složka MAS Vladař o.p.s.</a:t>
            </a:r>
            <a:endParaRPr lang="cs-CZ" dirty="0">
              <a:hlinkClick r:id="rId3"/>
            </a:endParaRPr>
          </a:p>
          <a:p>
            <a:r>
              <a:rPr lang="cs-CZ" dirty="0">
                <a:hlinkClick r:id="rId3"/>
              </a:rPr>
              <a:t>https://mas.vladar.cz</a:t>
            </a:r>
            <a:endParaRPr lang="cs-CZ" dirty="0"/>
          </a:p>
        </p:txBody>
      </p:sp>
      <p:pic>
        <p:nvPicPr>
          <p:cNvPr id="9" name="Obrázek 8">
            <a:extLst>
              <a:ext uri="{FF2B5EF4-FFF2-40B4-BE49-F238E27FC236}">
                <a16:creationId xmlns:a16="http://schemas.microsoft.com/office/drawing/2014/main" id="{792D0BF2-B4A9-40A2-BCBF-92FFA90E03A3}"/>
              </a:ext>
            </a:extLst>
          </p:cNvPr>
          <p:cNvPicPr>
            <a:picLocks noChangeAspect="1"/>
          </p:cNvPicPr>
          <p:nvPr/>
        </p:nvPicPr>
        <p:blipFill>
          <a:blip r:embed="rId4"/>
          <a:stretch>
            <a:fillRect/>
          </a:stretch>
        </p:blipFill>
        <p:spPr>
          <a:xfrm>
            <a:off x="6948755" y="6074229"/>
            <a:ext cx="2062460" cy="561181"/>
          </a:xfrm>
          <a:prstGeom prst="rect">
            <a:avLst/>
          </a:prstGeom>
        </p:spPr>
      </p:pic>
      <p:pic>
        <p:nvPicPr>
          <p:cNvPr id="11" name="Obrázek 10" descr="Obsah obrázku text&#10;&#10;Popis byl vytvořen automaticky">
            <a:extLst>
              <a:ext uri="{FF2B5EF4-FFF2-40B4-BE49-F238E27FC236}">
                <a16:creationId xmlns:a16="http://schemas.microsoft.com/office/drawing/2014/main" id="{3947A595-05BA-4011-A0C0-1B7D34CADE80}"/>
              </a:ext>
            </a:extLst>
          </p:cNvPr>
          <p:cNvPicPr>
            <a:picLocks noChangeAspect="1"/>
          </p:cNvPicPr>
          <p:nvPr/>
        </p:nvPicPr>
        <p:blipFill>
          <a:blip r:embed="rId5"/>
          <a:stretch>
            <a:fillRect/>
          </a:stretch>
        </p:blipFill>
        <p:spPr>
          <a:xfrm>
            <a:off x="956560" y="0"/>
            <a:ext cx="8156337" cy="1344683"/>
          </a:xfrm>
          <a:prstGeom prst="rect">
            <a:avLst/>
          </a:prstGeom>
        </p:spPr>
      </p:pic>
      <p:sp>
        <p:nvSpPr>
          <p:cNvPr id="8" name="Zástupný text 7">
            <a:extLst>
              <a:ext uri="{FF2B5EF4-FFF2-40B4-BE49-F238E27FC236}">
                <a16:creationId xmlns:a16="http://schemas.microsoft.com/office/drawing/2014/main" id="{FF1B254F-AAE6-472D-88AD-C4D53A043225}"/>
              </a:ext>
            </a:extLst>
          </p:cNvPr>
          <p:cNvSpPr>
            <a:spLocks noGrp="1"/>
          </p:cNvSpPr>
          <p:nvPr>
            <p:ph type="body" idx="1"/>
          </p:nvPr>
        </p:nvSpPr>
        <p:spPr>
          <a:xfrm>
            <a:off x="677335" y="1560352"/>
            <a:ext cx="8596668" cy="3888341"/>
          </a:xfrm>
        </p:spPr>
        <p:txBody>
          <a:bodyPr>
            <a:normAutofit/>
          </a:bodyPr>
          <a:lstStyle/>
          <a:p>
            <a:r>
              <a:rPr lang="cs-CZ" b="1" u="sng" dirty="0"/>
              <a:t>Programové rámce a jejich stav:</a:t>
            </a:r>
          </a:p>
          <a:p>
            <a:r>
              <a:rPr lang="cs-CZ" b="1" dirty="0"/>
              <a:t>IROP – cca 110 mil. Kč, 42 přijatých projektů, 1 nepodpořený z důvodu nedostatečné alokace</a:t>
            </a:r>
          </a:p>
          <a:p>
            <a:r>
              <a:rPr lang="cs-CZ" b="1" dirty="0"/>
              <a:t>OPZ – cca 25 mil. Kč, 14 projektů, 3 nepodpořeny a 3 vytaženy ze zásobníku</a:t>
            </a:r>
          </a:p>
          <a:p>
            <a:r>
              <a:rPr lang="cs-CZ" b="1" dirty="0"/>
              <a:t>OPŽP – 10 mil. Kč, 0 projektů</a:t>
            </a:r>
          </a:p>
          <a:p>
            <a:r>
              <a:rPr lang="cs-CZ" b="1" dirty="0"/>
              <a:t>PRV – 77 mil Kč, 175 žádostí, 137 doporučeno k financování (</a:t>
            </a:r>
            <a:r>
              <a:rPr lang="cs-CZ" sz="1800" b="0" i="0" u="none" strike="noStrike" dirty="0">
                <a:solidFill>
                  <a:srgbClr val="000000"/>
                </a:solidFill>
                <a:effectLst/>
                <a:latin typeface="Calibri" panose="020F0502020204030204" pitchFamily="34" charset="0"/>
              </a:rPr>
              <a:t>50 774 032,00 Kč</a:t>
            </a:r>
            <a:r>
              <a:rPr lang="cs-CZ" b="1" dirty="0"/>
              <a:t>), 28 projektů ukončeno nebo neschválená platba. Proplaceno již 63 projektů (</a:t>
            </a:r>
            <a:r>
              <a:rPr lang="cs-CZ" sz="1800" b="0" i="0" u="none" strike="noStrike" dirty="0">
                <a:solidFill>
                  <a:srgbClr val="000000"/>
                </a:solidFill>
                <a:effectLst/>
                <a:latin typeface="Calibri" panose="020F0502020204030204" pitchFamily="34" charset="0"/>
              </a:rPr>
              <a:t>25 729 754,00 Kč</a:t>
            </a:r>
            <a:r>
              <a:rPr lang="cs-CZ" b="1" dirty="0"/>
              <a:t>)</a:t>
            </a:r>
          </a:p>
          <a:p>
            <a:r>
              <a:rPr lang="cs-CZ" b="1" dirty="0"/>
              <a:t>Informace o výzvách IROP, OPZ, OPŽP: </a:t>
            </a:r>
            <a:r>
              <a:rPr lang="cs-CZ" b="1" dirty="0">
                <a:hlinkClick r:id="rId6"/>
              </a:rPr>
              <a:t>http://www.lags.cz/ms2014.php?id=25</a:t>
            </a:r>
            <a:endParaRPr lang="cs-CZ" b="1" dirty="0"/>
          </a:p>
        </p:txBody>
      </p:sp>
    </p:spTree>
    <p:extLst>
      <p:ext uri="{BB962C8B-B14F-4D97-AF65-F5344CB8AC3E}">
        <p14:creationId xmlns:p14="http://schemas.microsoft.com/office/powerpoint/2010/main" val="2940587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EDA730D5-2AD1-4421-8B9A-84686D56879F}"/>
              </a:ext>
            </a:extLst>
          </p:cNvPr>
          <p:cNvPicPr>
            <a:picLocks noChangeAspect="1"/>
          </p:cNvPicPr>
          <p:nvPr/>
        </p:nvPicPr>
        <p:blipFill>
          <a:blip r:embed="rId2"/>
          <a:stretch>
            <a:fillRect/>
          </a:stretch>
        </p:blipFill>
        <p:spPr>
          <a:xfrm>
            <a:off x="217216" y="5971592"/>
            <a:ext cx="663818" cy="663818"/>
          </a:xfrm>
          <a:prstGeom prst="rect">
            <a:avLst/>
          </a:prstGeom>
        </p:spPr>
      </p:pic>
      <p:sp>
        <p:nvSpPr>
          <p:cNvPr id="7" name="TextovéPole 6">
            <a:extLst>
              <a:ext uri="{FF2B5EF4-FFF2-40B4-BE49-F238E27FC236}">
                <a16:creationId xmlns:a16="http://schemas.microsoft.com/office/drawing/2014/main" id="{B6C11169-9953-494B-874F-FE59224B6A3B}"/>
              </a:ext>
            </a:extLst>
          </p:cNvPr>
          <p:cNvSpPr txBox="1"/>
          <p:nvPr/>
        </p:nvSpPr>
        <p:spPr>
          <a:xfrm>
            <a:off x="1222309" y="5971592"/>
            <a:ext cx="6102220" cy="646331"/>
          </a:xfrm>
          <a:prstGeom prst="rect">
            <a:avLst/>
          </a:prstGeom>
          <a:noFill/>
        </p:spPr>
        <p:txBody>
          <a:bodyPr wrap="square">
            <a:spAutoFit/>
          </a:bodyPr>
          <a:lstStyle/>
          <a:p>
            <a:r>
              <a:rPr lang="cs-CZ" dirty="0"/>
              <a:t>MAS Vladař, organizační složka MAS Vladař o.p.s.</a:t>
            </a:r>
            <a:endParaRPr lang="cs-CZ" dirty="0">
              <a:hlinkClick r:id="rId3"/>
            </a:endParaRPr>
          </a:p>
          <a:p>
            <a:r>
              <a:rPr lang="cs-CZ" dirty="0">
                <a:hlinkClick r:id="rId3"/>
              </a:rPr>
              <a:t>https://mas.vladar.cz</a:t>
            </a:r>
            <a:endParaRPr lang="cs-CZ" dirty="0"/>
          </a:p>
        </p:txBody>
      </p:sp>
      <p:pic>
        <p:nvPicPr>
          <p:cNvPr id="9" name="Obrázek 8">
            <a:extLst>
              <a:ext uri="{FF2B5EF4-FFF2-40B4-BE49-F238E27FC236}">
                <a16:creationId xmlns:a16="http://schemas.microsoft.com/office/drawing/2014/main" id="{792D0BF2-B4A9-40A2-BCBF-92FFA90E03A3}"/>
              </a:ext>
            </a:extLst>
          </p:cNvPr>
          <p:cNvPicPr>
            <a:picLocks noChangeAspect="1"/>
          </p:cNvPicPr>
          <p:nvPr/>
        </p:nvPicPr>
        <p:blipFill>
          <a:blip r:embed="rId4"/>
          <a:stretch>
            <a:fillRect/>
          </a:stretch>
        </p:blipFill>
        <p:spPr>
          <a:xfrm>
            <a:off x="6948755" y="6074229"/>
            <a:ext cx="2062460" cy="561181"/>
          </a:xfrm>
          <a:prstGeom prst="rect">
            <a:avLst/>
          </a:prstGeom>
        </p:spPr>
      </p:pic>
      <p:pic>
        <p:nvPicPr>
          <p:cNvPr id="11" name="Obrázek 10" descr="Obsah obrázku text&#10;&#10;Popis byl vytvořen automaticky">
            <a:extLst>
              <a:ext uri="{FF2B5EF4-FFF2-40B4-BE49-F238E27FC236}">
                <a16:creationId xmlns:a16="http://schemas.microsoft.com/office/drawing/2014/main" id="{3947A595-05BA-4011-A0C0-1B7D34CADE80}"/>
              </a:ext>
            </a:extLst>
          </p:cNvPr>
          <p:cNvPicPr>
            <a:picLocks noChangeAspect="1"/>
          </p:cNvPicPr>
          <p:nvPr/>
        </p:nvPicPr>
        <p:blipFill>
          <a:blip r:embed="rId5"/>
          <a:stretch>
            <a:fillRect/>
          </a:stretch>
        </p:blipFill>
        <p:spPr>
          <a:xfrm>
            <a:off x="956560" y="0"/>
            <a:ext cx="8156337" cy="1344683"/>
          </a:xfrm>
          <a:prstGeom prst="rect">
            <a:avLst/>
          </a:prstGeom>
        </p:spPr>
      </p:pic>
      <p:sp>
        <p:nvSpPr>
          <p:cNvPr id="8" name="Zástupný text 7">
            <a:extLst>
              <a:ext uri="{FF2B5EF4-FFF2-40B4-BE49-F238E27FC236}">
                <a16:creationId xmlns:a16="http://schemas.microsoft.com/office/drawing/2014/main" id="{FF1B254F-AAE6-472D-88AD-C4D53A043225}"/>
              </a:ext>
            </a:extLst>
          </p:cNvPr>
          <p:cNvSpPr>
            <a:spLocks noGrp="1"/>
          </p:cNvSpPr>
          <p:nvPr>
            <p:ph type="body" idx="1"/>
          </p:nvPr>
        </p:nvSpPr>
        <p:spPr>
          <a:xfrm>
            <a:off x="677335" y="1560352"/>
            <a:ext cx="8596668" cy="3888341"/>
          </a:xfrm>
        </p:spPr>
        <p:txBody>
          <a:bodyPr>
            <a:normAutofit fontScale="92500" lnSpcReduction="10000"/>
          </a:bodyPr>
          <a:lstStyle/>
          <a:p>
            <a:r>
              <a:rPr lang="cs-CZ" b="1" u="sng" dirty="0"/>
              <a:t>Programové rámce a jejich stav:</a:t>
            </a:r>
          </a:p>
          <a:p>
            <a:r>
              <a:rPr lang="cs-CZ" sz="1400" dirty="0"/>
              <a:t>V roce 2020 byly dodatečně podpořeny zásobníkové projekty OPZ:</a:t>
            </a:r>
          </a:p>
          <a:p>
            <a:r>
              <a:rPr lang="cs-CZ" sz="1400" i="1" u="sng" dirty="0"/>
              <a:t>2. výzva MAS Vladař-OPZ-Podpora a rozvoj sociální služby (OPZ3) na území MAS Vladař I. </a:t>
            </a:r>
            <a:r>
              <a:rPr lang="cs-CZ" sz="1400" dirty="0"/>
              <a:t>(305/03_16_047/CLLD_15_01_146)</a:t>
            </a:r>
          </a:p>
          <a:p>
            <a:r>
              <a:rPr lang="cs-CZ" sz="1400" dirty="0"/>
              <a:t>název projektu: Personální rozšíření pro odborné sociální poradenství na </a:t>
            </a:r>
            <a:r>
              <a:rPr lang="cs-CZ" sz="1400" dirty="0" err="1"/>
              <a:t>Toužimsku</a:t>
            </a:r>
            <a:r>
              <a:rPr lang="cs-CZ" sz="1400" dirty="0"/>
              <a:t> a </a:t>
            </a:r>
            <a:r>
              <a:rPr lang="cs-CZ" sz="1400" dirty="0" err="1"/>
              <a:t>Žluticku</a:t>
            </a:r>
            <a:r>
              <a:rPr lang="cs-CZ" sz="1400" dirty="0"/>
              <a:t>, žadatel: Český západ, o.p.s., CZV: 1.500.000 Kč .. Dodatečné podpoření projektu bylo žadatelem ODMÍTNUTO.</a:t>
            </a:r>
          </a:p>
          <a:p>
            <a:r>
              <a:rPr lang="cs-CZ" sz="1400" i="1" u="sng" dirty="0"/>
              <a:t>5. výzva MAS Vladař-OPZ-Podpora spolupráce aktérů na místní úrovni při řešení lokální nezaměstnanosti, </a:t>
            </a:r>
            <a:r>
              <a:rPr lang="cs-CZ" sz="1400" dirty="0"/>
              <a:t>zjišťování potřeb lokálních zaměstnavatelů (OPZ2) na území MAS Vladař I.  (883/03_16_047/CLLD_15_01_146)</a:t>
            </a:r>
          </a:p>
          <a:p>
            <a:r>
              <a:rPr lang="cs-CZ" sz="1400" dirty="0"/>
              <a:t>název projektu: Prostupné zaměstnávání v restauraci U Zlatého beránka, žadatel: PROMETHEUS </a:t>
            </a:r>
            <a:r>
              <a:rPr lang="cs-CZ" sz="1400" dirty="0" err="1"/>
              <a:t>Effect</a:t>
            </a:r>
            <a:r>
              <a:rPr lang="cs-CZ" sz="1400" dirty="0"/>
              <a:t>, o.p.s., CZV: 1.988.125,00 Kč .. Dodatečné podpoření projektu bylo žadatelem PŘIJATO.</a:t>
            </a:r>
          </a:p>
          <a:p>
            <a:r>
              <a:rPr lang="cs-CZ" sz="1400" i="1" u="sng" dirty="0"/>
              <a:t>7.výzva MAS Vladař-OPZ-Podpora zaměstnanosti na území MAS Vladař II. (893/03_16_047/CLLD_15_01_146)</a:t>
            </a:r>
          </a:p>
          <a:p>
            <a:r>
              <a:rPr lang="cs-CZ" sz="1400" dirty="0"/>
              <a:t>název projektu: MOBILNÍ ASISTENČNÍ JOB CENTRUM, žadatel: Nadace Valeč v Čechách, CZV: 4.004.250,00 Kč .. Dodatečné podpoření projektu bylo žadatelem PŘIJATO.  </a:t>
            </a:r>
          </a:p>
          <a:p>
            <a:r>
              <a:rPr lang="cs-CZ" sz="1400" dirty="0"/>
              <a:t>V roce 2020 byly vytaženy ze zásobníku a podpořeny projekty celkem za </a:t>
            </a:r>
            <a:r>
              <a:rPr lang="cs-CZ" sz="1400" b="1" dirty="0"/>
              <a:t>5.992.375,00 Kč.</a:t>
            </a:r>
          </a:p>
        </p:txBody>
      </p:sp>
    </p:spTree>
    <p:extLst>
      <p:ext uri="{BB962C8B-B14F-4D97-AF65-F5344CB8AC3E}">
        <p14:creationId xmlns:p14="http://schemas.microsoft.com/office/powerpoint/2010/main" val="3992789774"/>
      </p:ext>
    </p:extLst>
  </p:cSld>
  <p:clrMapOvr>
    <a:masterClrMapping/>
  </p:clrMapOvr>
</p:sld>
</file>

<file path=ppt/theme/theme1.xml><?xml version="1.0" encoding="utf-8"?>
<a:theme xmlns:a="http://schemas.openxmlformats.org/drawingml/2006/main" name="Fazeta">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349</TotalTime>
  <Words>2518</Words>
  <Application>Microsoft Office PowerPoint</Application>
  <PresentationFormat>Širokoúhlá obrazovka</PresentationFormat>
  <Paragraphs>187</Paragraphs>
  <Slides>20</Slides>
  <Notes>0</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20</vt:i4>
      </vt:variant>
    </vt:vector>
  </HeadingPairs>
  <TitlesOfParts>
    <vt:vector size="25" baseType="lpstr">
      <vt:lpstr>Arial</vt:lpstr>
      <vt:lpstr>Calibri</vt:lpstr>
      <vt:lpstr>Trebuchet MS</vt:lpstr>
      <vt:lpstr>Wingdings 3</vt:lpstr>
      <vt:lpstr>Fazeta</vt:lpstr>
      <vt:lpstr>Valná hromada MAS Vladař prosinec 2020</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Valná hromada MAS Vladař prosinec 2020</dc:title>
  <dc:creator>Josef</dc:creator>
  <cp:lastModifiedBy>Josef</cp:lastModifiedBy>
  <cp:revision>21</cp:revision>
  <dcterms:created xsi:type="dcterms:W3CDTF">2020-12-17T16:36:17Z</dcterms:created>
  <dcterms:modified xsi:type="dcterms:W3CDTF">2020-12-17T22:25:54Z</dcterms:modified>
</cp:coreProperties>
</file>