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07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71" r:id="rId8"/>
    <p:sldId id="261" r:id="rId9"/>
    <p:sldId id="262" r:id="rId10"/>
    <p:sldId id="264" r:id="rId11"/>
    <p:sldId id="265" r:id="rId12"/>
    <p:sldId id="266" r:id="rId13"/>
    <p:sldId id="280" r:id="rId14"/>
    <p:sldId id="281" r:id="rId15"/>
    <p:sldId id="282" r:id="rId16"/>
    <p:sldId id="272" r:id="rId17"/>
    <p:sldId id="273" r:id="rId18"/>
    <p:sldId id="274" r:id="rId19"/>
    <p:sldId id="275" r:id="rId20"/>
    <p:sldId id="276" r:id="rId21"/>
    <p:sldId id="279" r:id="rId22"/>
    <p:sldId id="284" r:id="rId23"/>
    <p:sldId id="285" r:id="rId24"/>
    <p:sldId id="269" r:id="rId25"/>
    <p:sldId id="267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1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6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1E700B27-DE4C-4B9E-BB11-B9027034A00F}" type="datetimeFigureOut">
              <a:rPr lang="en-US" smtClean="0"/>
              <a:pPr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534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F4739-9812-4A9F-890D-2AD6BA5F6EE8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545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45AC5-A3F8-44AA-BA8F-596CDCC976D3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30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B183-A821-4095-A363-9EC968635539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74922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4D01B4-0AA5-45E6-B2E6-5FA4078AEBCF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5660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7335C-0450-40D7-8612-B3203BED4F28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493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6A105-2A1C-4284-B4EA-07CF89B1A393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980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BE609-F3F2-45E6-BD6A-E03A8C86C1AE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9831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4AD68-089C-4467-A8F3-EA2BBCA6B44E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4427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51FCE-E4BB-4680-8E50-3C0E348D2609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0678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073D-A903-47F8-8D16-77642FB0DF1F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259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1FA40-626B-4CA1-85D0-7A9016E395BA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8091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425EA-B9DC-48A7-991E-9A82573B1B21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059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B97F8-6CEB-469B-AFCC-889F2A2B1D5A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828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179F-009E-4FA5-B091-7EBB82A185BD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15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65CEB-0076-4E37-B880-BCEA9784DE0A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529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49E5E-3896-4118-99A7-7B85668F1C5E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776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E0D914D-B099-4142-A885-11F276715148}" type="datetimeFigureOut">
              <a:rPr lang="en-US" smtClean="0"/>
              <a:t>6/22/2022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065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ladar.cz/podpora-komunitniho-zivota-na-venkove-2022-pk-vypis-text-175.html" TargetMode="External"/><Relationship Id="rId7" Type="http://schemas.openxmlformats.org/officeDocument/2006/relationships/image" Target="../media/image4.gif"/><Relationship Id="rId2" Type="http://schemas.openxmlformats.org/officeDocument/2006/relationships/hyperlink" Target="https://dotace.plzensky-kraj.cz/verejnost/dotacnititul/1039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ladar.cz/" TargetMode="External"/><Relationship Id="rId5" Type="http://schemas.openxmlformats.org/officeDocument/2006/relationships/hyperlink" Target="https://www.vladar.cz/strategie-komunitne-vedeneho-mistniho-rozvoje-mas-vladar-vypis-text-22.html" TargetMode="External"/><Relationship Id="rId4" Type="http://schemas.openxmlformats.org/officeDocument/2006/relationships/hyperlink" Target="https://www.plzensky-kraj.cz/program-rozvoje-kraje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dana.lnenickova@vladar.cz" TargetMode="External"/><Relationship Id="rId2" Type="http://schemas.openxmlformats.org/officeDocument/2006/relationships/hyperlink" Target="mailto:josef.rysavy@vladar.cz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gi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54955" y="1172851"/>
            <a:ext cx="9709690" cy="2069615"/>
          </a:xfrm>
        </p:spPr>
        <p:txBody>
          <a:bodyPr/>
          <a:lstStyle/>
          <a:p>
            <a:r>
              <a:rPr lang="cs-CZ" b="1" dirty="0" smtClean="0"/>
              <a:t>Podpora komunitního života na venkově </a:t>
            </a:r>
            <a:r>
              <a:rPr lang="cs-CZ" b="1" dirty="0" smtClean="0"/>
              <a:t>2022 </a:t>
            </a:r>
            <a:r>
              <a:rPr lang="cs-CZ" b="1" dirty="0"/>
              <a:t>P</a:t>
            </a:r>
            <a:r>
              <a:rPr lang="cs-CZ" b="1" dirty="0" smtClean="0"/>
              <a:t>K</a:t>
            </a:r>
            <a:endParaRPr lang="cs-CZ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54954" y="3282340"/>
            <a:ext cx="9572039" cy="1037380"/>
          </a:xfrm>
        </p:spPr>
        <p:txBody>
          <a:bodyPr/>
          <a:lstStyle/>
          <a:p>
            <a:r>
              <a:rPr lang="pl-PL" b="1" dirty="0"/>
              <a:t>Termín konání: </a:t>
            </a:r>
            <a:r>
              <a:rPr lang="pl-PL" b="1" dirty="0" smtClean="0"/>
              <a:t>22. 06. </a:t>
            </a:r>
            <a:r>
              <a:rPr lang="pl-PL" b="1" smtClean="0"/>
              <a:t>2022 </a:t>
            </a:r>
            <a:r>
              <a:rPr lang="pl-PL" b="1" dirty="0"/>
              <a:t>od </a:t>
            </a:r>
            <a:r>
              <a:rPr lang="pl-PL" b="1" dirty="0" smtClean="0"/>
              <a:t>15:00</a:t>
            </a:r>
            <a:endParaRPr lang="pl-PL" b="1" dirty="0"/>
          </a:p>
          <a:p>
            <a:r>
              <a:rPr lang="cs-CZ" b="1" dirty="0"/>
              <a:t>Místo konání: Masarykovo náměstí 22, Podbořany</a:t>
            </a:r>
          </a:p>
        </p:txBody>
      </p:sp>
      <p:sp>
        <p:nvSpPr>
          <p:cNvPr id="10" name="Obdélník 9"/>
          <p:cNvSpPr/>
          <p:nvPr/>
        </p:nvSpPr>
        <p:spPr>
          <a:xfrm>
            <a:off x="481780" y="4896465"/>
            <a:ext cx="11228439" cy="148467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028" name="Picture 4" descr="https://www.valec.cz/data/editor/107cs_1_big.png?gcm_date=15288796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6448" y="4991353"/>
            <a:ext cx="1294894" cy="129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64" y="4991352"/>
            <a:ext cx="4783163" cy="1252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1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NEZPŮSOBILÉ VÝDAJE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4" y="2603499"/>
            <a:ext cx="9941671" cy="4145643"/>
          </a:xfrm>
        </p:spPr>
        <p:txBody>
          <a:bodyPr>
            <a:normAutofit lnSpcReduction="10000"/>
          </a:bodyPr>
          <a:lstStyle/>
          <a:p>
            <a:pPr lvl="0"/>
            <a:r>
              <a:rPr lang="cs-CZ" dirty="0"/>
              <a:t>Pořízení dlouhodobého a krátkodobého finančního majetku</a:t>
            </a:r>
          </a:p>
          <a:p>
            <a:pPr lvl="0"/>
            <a:r>
              <a:rPr lang="cs-CZ" dirty="0"/>
              <a:t>Pořízení dlouhodobého nemovitého i movitého majetku</a:t>
            </a:r>
          </a:p>
          <a:p>
            <a:pPr lvl="0"/>
            <a:r>
              <a:rPr lang="cs-CZ" dirty="0"/>
              <a:t>Pořízení drobného majetku nad 50 % celkových způsobilých nákladů projektu</a:t>
            </a:r>
          </a:p>
          <a:p>
            <a:pPr lvl="0"/>
            <a:r>
              <a:rPr lang="cs-CZ" dirty="0"/>
              <a:t>Úroky, penále, pokuty a jiné sankce </a:t>
            </a:r>
          </a:p>
          <a:p>
            <a:pPr lvl="0"/>
            <a:r>
              <a:rPr lang="cs-CZ" dirty="0"/>
              <a:t>Náklady na občerstvení převyšující 20 % celkových způsobilých nákladů projektu </a:t>
            </a:r>
          </a:p>
          <a:p>
            <a:pPr lvl="0"/>
            <a:r>
              <a:rPr lang="cs-CZ" dirty="0"/>
              <a:t>Odměny pro účastníky akcí převyšující 20 % celkových způsobilých nákladů projektu</a:t>
            </a:r>
          </a:p>
          <a:p>
            <a:pPr lvl="0"/>
            <a:r>
              <a:rPr lang="cs-CZ" dirty="0"/>
              <a:t>Nájemné s následnou koupí (leasing) </a:t>
            </a:r>
          </a:p>
          <a:p>
            <a:pPr lvl="0"/>
            <a:r>
              <a:rPr lang="cs-CZ" dirty="0"/>
              <a:t>Cestovné, mzdy včetně </a:t>
            </a:r>
            <a:r>
              <a:rPr lang="cs-CZ" dirty="0" smtClean="0"/>
              <a:t>odvodů</a:t>
            </a:r>
          </a:p>
          <a:p>
            <a:r>
              <a:rPr lang="cs-CZ" dirty="0"/>
              <a:t>Nelze podporovat projekty, které budou/byly v roce </a:t>
            </a:r>
            <a:r>
              <a:rPr lang="cs-CZ" dirty="0" smtClean="0"/>
              <a:t>2022 </a:t>
            </a:r>
            <a:r>
              <a:rPr lang="cs-CZ" dirty="0"/>
              <a:t>podporovány z jiných dotačních titulů </a:t>
            </a:r>
            <a:r>
              <a:rPr lang="cs-CZ" dirty="0" smtClean="0"/>
              <a:t>Plzeňského </a:t>
            </a:r>
            <a:r>
              <a:rPr lang="cs-CZ" dirty="0"/>
              <a:t>kraje. </a:t>
            </a:r>
            <a:endParaRPr lang="cs-CZ" dirty="0" smtClean="0"/>
          </a:p>
          <a:p>
            <a:r>
              <a:rPr lang="cs-CZ" dirty="0" smtClean="0"/>
              <a:t>Nelze </a:t>
            </a:r>
            <a:r>
              <a:rPr lang="cs-CZ" dirty="0"/>
              <a:t>podporovat udržování již dříve realizovaných projektů.</a:t>
            </a:r>
          </a:p>
          <a:p>
            <a:pPr lvl="0"/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89268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PŘEDKLÁDÁNÍ ŽÁDOSTI O DOTACI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35429" y="2603500"/>
            <a:ext cx="11460480" cy="41021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000" b="1" dirty="0"/>
              <a:t>Žadatel předkládá žádost o dotaci kompletní včetně příloh na předepsaném formuláři. </a:t>
            </a:r>
            <a:endParaRPr lang="cs-CZ" sz="2000" b="1" dirty="0" smtClean="0"/>
          </a:p>
          <a:p>
            <a:r>
              <a:rPr lang="cs-CZ" sz="2000" b="1" dirty="0" smtClean="0"/>
              <a:t>Doporučeně </a:t>
            </a:r>
            <a:r>
              <a:rPr lang="cs-CZ" sz="2000" b="1" dirty="0"/>
              <a:t>poštou s dodejkou na adresu: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dirty="0" smtClean="0"/>
              <a:t>MAS </a:t>
            </a:r>
            <a:r>
              <a:rPr lang="cs-CZ" sz="2000" dirty="0"/>
              <a:t>Vladař o.p.s., Masarykovo náměstí 22, 44101 </a:t>
            </a:r>
            <a:r>
              <a:rPr lang="cs-CZ" sz="2000" dirty="0" smtClean="0"/>
              <a:t>Podbořany </a:t>
            </a:r>
            <a:br>
              <a:rPr lang="cs-CZ" sz="2000" dirty="0" smtClean="0"/>
            </a:br>
            <a:r>
              <a:rPr lang="cs-CZ" sz="2000" dirty="0" smtClean="0"/>
              <a:t>obálka </a:t>
            </a:r>
            <a:r>
              <a:rPr lang="cs-CZ" sz="2000" dirty="0"/>
              <a:t>označena názvem výzvy a identifikací žadatele </a:t>
            </a:r>
            <a:endParaRPr lang="cs-CZ" sz="2000" dirty="0" smtClean="0"/>
          </a:p>
          <a:p>
            <a:r>
              <a:rPr lang="cs-CZ" sz="2000" b="1" dirty="0" smtClean="0"/>
              <a:t>Osobně </a:t>
            </a:r>
            <a:r>
              <a:rPr lang="cs-CZ" sz="2000" b="1" dirty="0"/>
              <a:t>na adresu: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dirty="0" smtClean="0"/>
              <a:t>MAS </a:t>
            </a:r>
            <a:r>
              <a:rPr lang="cs-CZ" sz="2000" dirty="0"/>
              <a:t>Vladař o.p.s., Masarykovo náměstí 22, 44101 </a:t>
            </a:r>
            <a:r>
              <a:rPr lang="cs-CZ" sz="2000" dirty="0" smtClean="0"/>
              <a:t>Podbořany</a:t>
            </a:r>
            <a:br>
              <a:rPr lang="cs-CZ" sz="2000" dirty="0" smtClean="0"/>
            </a:br>
            <a:r>
              <a:rPr lang="cs-CZ" sz="2000" dirty="0" smtClean="0"/>
              <a:t>obálka </a:t>
            </a:r>
            <a:r>
              <a:rPr lang="cs-CZ" sz="2000" dirty="0"/>
              <a:t>označena názvem výzvy a identifikací žadatele </a:t>
            </a:r>
            <a:endParaRPr lang="cs-CZ" sz="2000" dirty="0" smtClean="0"/>
          </a:p>
          <a:p>
            <a:r>
              <a:rPr lang="cs-CZ" sz="2000" b="1" dirty="0" smtClean="0"/>
              <a:t>Prostřednictvím </a:t>
            </a:r>
            <a:r>
              <a:rPr lang="cs-CZ" sz="2000" b="1" dirty="0"/>
              <a:t>datové schránky na adresu: </a:t>
            </a:r>
            <a:r>
              <a:rPr lang="cs-CZ" sz="2000" b="1" dirty="0" smtClean="0"/>
              <a:t/>
            </a:r>
            <a:br>
              <a:rPr lang="cs-CZ" sz="2000" b="1" dirty="0" smtClean="0"/>
            </a:br>
            <a:r>
              <a:rPr lang="cs-CZ" sz="2000" dirty="0" smtClean="0"/>
              <a:t>bifdk2j</a:t>
            </a:r>
            <a:r>
              <a:rPr lang="cs-CZ" sz="2000" b="1" dirty="0" smtClean="0"/>
              <a:t> </a:t>
            </a:r>
          </a:p>
          <a:p>
            <a:pPr marL="0" indent="0">
              <a:buNone/>
            </a:pPr>
            <a:r>
              <a:rPr lang="cs-CZ" sz="2000" b="1" dirty="0" smtClean="0">
                <a:solidFill>
                  <a:schemeClr val="accent1"/>
                </a:solidFill>
              </a:rPr>
              <a:t>Žádosti </a:t>
            </a:r>
            <a:r>
              <a:rPr lang="cs-CZ" sz="2000" b="1" dirty="0">
                <a:solidFill>
                  <a:schemeClr val="accent1"/>
                </a:solidFill>
              </a:rPr>
              <a:t>o dotaci, předložené jiným než výše uvedeným způsobem, nebudou </a:t>
            </a:r>
            <a:r>
              <a:rPr lang="cs-CZ" sz="2000" b="1" dirty="0" smtClean="0">
                <a:solidFill>
                  <a:schemeClr val="accent1"/>
                </a:solidFill>
              </a:rPr>
              <a:t>akceptovány! </a:t>
            </a:r>
          </a:p>
          <a:p>
            <a:pPr marL="0" indent="0">
              <a:buNone/>
            </a:pPr>
            <a:r>
              <a:rPr lang="cs-CZ" sz="2000" b="1" dirty="0" smtClean="0">
                <a:solidFill>
                  <a:schemeClr val="accent1"/>
                </a:solidFill>
              </a:rPr>
              <a:t>Žádosti </a:t>
            </a:r>
            <a:r>
              <a:rPr lang="cs-CZ" sz="2000" b="1" dirty="0">
                <a:solidFill>
                  <a:schemeClr val="accent1"/>
                </a:solidFill>
              </a:rPr>
              <a:t>o dotaci, předložené po termínu, nebudou </a:t>
            </a:r>
            <a:r>
              <a:rPr lang="cs-CZ" sz="2000" b="1" dirty="0" smtClean="0">
                <a:solidFill>
                  <a:schemeClr val="accent1"/>
                </a:solidFill>
              </a:rPr>
              <a:t>akceptovány!</a:t>
            </a:r>
            <a:endParaRPr lang="cs-CZ" sz="2000" b="1" dirty="0">
              <a:solidFill>
                <a:schemeClr val="accent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6337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PŘÍLOHY ŽÁDOSTI O DOTACI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b="1" dirty="0"/>
              <a:t>Položkový rozpočet projektu </a:t>
            </a:r>
          </a:p>
          <a:p>
            <a:r>
              <a:rPr lang="cs-CZ" sz="2000" dirty="0" smtClean="0"/>
              <a:t>Doklad </a:t>
            </a:r>
            <a:r>
              <a:rPr lang="cs-CZ" sz="2000" dirty="0"/>
              <a:t>o právní subjektivitě (liší-li se od veřejně dostupných informací na justice.cz)</a:t>
            </a:r>
          </a:p>
          <a:p>
            <a:r>
              <a:rPr lang="cs-CZ" sz="2000" dirty="0" smtClean="0"/>
              <a:t>Doklad </a:t>
            </a:r>
            <a:r>
              <a:rPr lang="cs-CZ" sz="2000" dirty="0"/>
              <a:t>o ustanovení statutárního zástupce (liší-li se od veřejně dostupných informací na justice.cz)</a:t>
            </a:r>
          </a:p>
          <a:p>
            <a:r>
              <a:rPr lang="cs-CZ" sz="2000" dirty="0" smtClean="0"/>
              <a:t>Další </a:t>
            </a:r>
            <a:r>
              <a:rPr lang="cs-CZ" sz="2000" dirty="0"/>
              <a:t>(např. fotodokumentace, majetkový vztah, plná moc atd. </a:t>
            </a:r>
            <a:br>
              <a:rPr lang="cs-CZ" sz="2000" dirty="0"/>
            </a:br>
            <a:r>
              <a:rPr lang="cs-CZ" sz="2000" dirty="0" smtClean="0"/>
              <a:t>je-li </a:t>
            </a:r>
            <a:r>
              <a:rPr lang="cs-CZ" sz="2000" dirty="0"/>
              <a:t>relevantní ve vztahu k realizaci projektu)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671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KRITÉRIA PŘIJATELNOSTI</a:t>
            </a:r>
            <a:endParaRPr lang="cs-CZ" b="1" dirty="0"/>
          </a:p>
        </p:txBody>
      </p:sp>
      <p:graphicFrame>
        <p:nvGraphicFramePr>
          <p:cNvPr id="9" name="Zástupný symbol pro obsah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7949667"/>
              </p:ext>
            </p:extLst>
          </p:nvPr>
        </p:nvGraphicFramePr>
        <p:xfrm>
          <a:off x="450670" y="2593361"/>
          <a:ext cx="11253649" cy="4031628"/>
        </p:xfrm>
        <a:graphic>
          <a:graphicData uri="http://schemas.openxmlformats.org/drawingml/2006/table">
            <a:tbl>
              <a:tblPr firstRow="1" firstCol="1" bandRow="1"/>
              <a:tblGrid>
                <a:gridCol w="385353">
                  <a:extLst>
                    <a:ext uri="{9D8B030D-6E8A-4147-A177-3AD203B41FA5}">
                      <a16:colId xmlns:a16="http://schemas.microsoft.com/office/drawing/2014/main" val="3804290354"/>
                    </a:ext>
                  </a:extLst>
                </a:gridCol>
                <a:gridCol w="2913017">
                  <a:extLst>
                    <a:ext uri="{9D8B030D-6E8A-4147-A177-3AD203B41FA5}">
                      <a16:colId xmlns:a16="http://schemas.microsoft.com/office/drawing/2014/main" val="1587347005"/>
                    </a:ext>
                  </a:extLst>
                </a:gridCol>
                <a:gridCol w="7282543">
                  <a:extLst>
                    <a:ext uri="{9D8B030D-6E8A-4147-A177-3AD203B41FA5}">
                      <a16:colId xmlns:a16="http://schemas.microsoft.com/office/drawing/2014/main" val="1680600556"/>
                    </a:ext>
                  </a:extLst>
                </a:gridCol>
                <a:gridCol w="672736">
                  <a:extLst>
                    <a:ext uri="{9D8B030D-6E8A-4147-A177-3AD203B41FA5}">
                      <a16:colId xmlns:a16="http://schemas.microsoft.com/office/drawing/2014/main" val="1739391091"/>
                    </a:ext>
                  </a:extLst>
                </a:gridCol>
              </a:tblGrid>
              <a:tr h="168286">
                <a:tc gridSpan="2">
                  <a:txBody>
                    <a:bodyPr/>
                    <a:lstStyle/>
                    <a:p>
                      <a:pPr marL="68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FFFFFF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KRITÉRIA PŘIJATELNOSTI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FFFF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FFFF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028050"/>
                  </a:ext>
                </a:extLst>
              </a:tr>
              <a:tr h="271950">
                <a:tc gridSpan="2">
                  <a:txBody>
                    <a:bodyPr/>
                    <a:lstStyle/>
                    <a:p>
                      <a:pPr marL="68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FFFFFF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Název výběrového kritéria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FFFFFF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Popis výběrového kritéria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marL="69215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FFFFFF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ANO/NE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2212930"/>
                  </a:ext>
                </a:extLst>
              </a:tr>
              <a:tr h="271950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9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1.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cs-CZ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Soulad </a:t>
                      </a: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s cíli a podporovanými aktivitami výzvy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Projekt je svým zaměřením v souladu s cíli a podporovanými aktivitami výzvy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ANO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947442"/>
                  </a:ext>
                </a:extLst>
              </a:tr>
              <a:tr h="27195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Projekt není svým zaměřením v souladu s cíli a podporovanými aktivitami výzvy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NE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0841490"/>
                  </a:ext>
                </a:extLst>
              </a:tr>
              <a:tr h="253334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9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2.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35"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Soulad s podmínkami výzvy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Projekt je v souladu s podmínkami výzvy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ANO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985335"/>
                  </a:ext>
                </a:extLst>
              </a:tr>
              <a:tr h="23513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Projekt není v souladu s podmínkami výzvy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NE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6192264"/>
                  </a:ext>
                </a:extLst>
              </a:tr>
              <a:tr h="235132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9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3.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35"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Oprávněnost žadatele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Žadatel splňuje definici oprávněného žadatele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ANO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0064475"/>
                  </a:ext>
                </a:extLst>
              </a:tr>
              <a:tr h="241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Žadatel nesplňuje definici oprávněného žadatele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NE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640352"/>
                  </a:ext>
                </a:extLst>
              </a:tr>
              <a:tr h="271950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9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4.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35"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Celkové způsobilé výdaje projektu (CZV)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Projekt respektuje minimální a maximální hranici celkových způsobilých výdajů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ANO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143529"/>
                  </a:ext>
                </a:extLst>
              </a:tr>
              <a:tr h="27195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Projekt nerespektuje minimální a maximální hranici celkových způsobilých výdajů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NE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7491724"/>
                  </a:ext>
                </a:extLst>
              </a:tr>
              <a:tr h="23987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9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5.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35"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Potřebnost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Žadatel uvádí jasné důvody a přínosy realizace projektu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ANO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8578987"/>
                  </a:ext>
                </a:extLst>
              </a:tr>
              <a:tr h="24166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Žadatel neuvádí jasné důvody a realizace přínosy projektu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NE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6911252"/>
                  </a:ext>
                </a:extLst>
              </a:tr>
              <a:tr h="24257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9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6.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Soulad se SCLLD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Projekt je svým zaměřením v souladu se SCLLD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ANO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5959655"/>
                  </a:ext>
                </a:extLst>
              </a:tr>
              <a:tr h="23422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Projekt není svým zaměřením v souladu se SCLLD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NE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6131409"/>
                  </a:ext>
                </a:extLst>
              </a:tr>
              <a:tr h="271950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9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7.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9850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Soulad </a:t>
                      </a: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se Strategií rozvoje </a:t>
                      </a:r>
                      <a:r>
                        <a:rPr lang="cs-CZ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Plzeňského kraje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Projekt je svým zaměřením v souladu s Programem rozvoje </a:t>
                      </a:r>
                      <a:r>
                        <a:rPr lang="cs-CZ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Plzeňského kraje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ANO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577289"/>
                  </a:ext>
                </a:extLst>
              </a:tr>
              <a:tr h="27195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Projekt není svým zaměřením v souladu s Programem rozvoje </a:t>
                      </a:r>
                      <a:r>
                        <a:rPr lang="cs-CZ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Plzeňského kraje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NE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3" marR="21156" marT="2500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6465314"/>
                  </a:ext>
                </a:extLst>
              </a:tr>
            </a:tbl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5783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KRITÉRIA FORMÁLNÍCH NÁLEŽITOSTÍ</a:t>
            </a:r>
            <a:endParaRPr lang="cs-CZ" b="1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6030788"/>
              </p:ext>
            </p:extLst>
          </p:nvPr>
        </p:nvGraphicFramePr>
        <p:xfrm>
          <a:off x="450669" y="2608297"/>
          <a:ext cx="11260183" cy="2659926"/>
        </p:xfrm>
        <a:graphic>
          <a:graphicData uri="http://schemas.openxmlformats.org/drawingml/2006/table">
            <a:tbl>
              <a:tblPr firstRow="1" firstCol="1" bandRow="1"/>
              <a:tblGrid>
                <a:gridCol w="378822">
                  <a:extLst>
                    <a:ext uri="{9D8B030D-6E8A-4147-A177-3AD203B41FA5}">
                      <a16:colId xmlns:a16="http://schemas.microsoft.com/office/drawing/2014/main" val="176310940"/>
                    </a:ext>
                  </a:extLst>
                </a:gridCol>
                <a:gridCol w="2945674">
                  <a:extLst>
                    <a:ext uri="{9D8B030D-6E8A-4147-A177-3AD203B41FA5}">
                      <a16:colId xmlns:a16="http://schemas.microsoft.com/office/drawing/2014/main" val="1141862652"/>
                    </a:ext>
                  </a:extLst>
                </a:gridCol>
                <a:gridCol w="7236824">
                  <a:extLst>
                    <a:ext uri="{9D8B030D-6E8A-4147-A177-3AD203B41FA5}">
                      <a16:colId xmlns:a16="http://schemas.microsoft.com/office/drawing/2014/main" val="2356306020"/>
                    </a:ext>
                  </a:extLst>
                </a:gridCol>
                <a:gridCol w="698863">
                  <a:extLst>
                    <a:ext uri="{9D8B030D-6E8A-4147-A177-3AD203B41FA5}">
                      <a16:colId xmlns:a16="http://schemas.microsoft.com/office/drawing/2014/main" val="3339948971"/>
                    </a:ext>
                  </a:extLst>
                </a:gridCol>
              </a:tblGrid>
              <a:tr h="207797">
                <a:tc gridSpan="3">
                  <a:txBody>
                    <a:bodyPr/>
                    <a:lstStyle/>
                    <a:p>
                      <a:pPr marL="68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KRITÉRIA FORMÁLNÍCH NÁLEŽITOSTÍ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FFFFFF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56375"/>
                  </a:ext>
                </a:extLst>
              </a:tr>
              <a:tr h="243403">
                <a:tc gridSpan="2">
                  <a:txBody>
                    <a:bodyPr/>
                    <a:lstStyle/>
                    <a:p>
                      <a:pPr marL="6858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Název výběrového kritéria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FFFFFF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Popis výběrového kritéria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FFFFFF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ANO/NE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5880095"/>
                  </a:ext>
                </a:extLst>
              </a:tr>
              <a:tr h="337953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9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1.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35"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Forma žádosti o dotaci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Žádost o dotaci je podána v předepsané formě a obsahuje všechny náležitosti </a:t>
                      </a:r>
                      <a:r>
                        <a:rPr lang="cs-CZ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cs-CZ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cs-CZ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soulad žádosti o dotaci s přílohami)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ANO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6799795"/>
                  </a:ext>
                </a:extLst>
              </a:tr>
              <a:tr h="33795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Žádost o dotaci není podána v předepsané formě a neobsahuje všechny náležitosti </a:t>
                      </a:r>
                      <a:r>
                        <a:rPr lang="cs-CZ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cs-CZ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cs-CZ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soulad žádosti o dotaci s přílohami)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NE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2223933"/>
                  </a:ext>
                </a:extLst>
              </a:tr>
              <a:tr h="337953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9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2.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35"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9215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Podpis zástupce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Žádost o dotaci je podepsána oprávněným zástupcem žadatele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ANO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3135189"/>
                  </a:ext>
                </a:extLst>
              </a:tr>
              <a:tr h="356296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Žádost o dotaci není podepsána oprávněným zástupcem žadatele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NE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4969933"/>
                  </a:ext>
                </a:extLst>
              </a:tr>
              <a:tr h="337953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93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3.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635"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Přílohy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K žádosti o dotaci jsou doloženy všechny povinné přílohy a obsahově splňují náležitosti uvedené ve výzvě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ANO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868330"/>
                  </a:ext>
                </a:extLst>
              </a:tr>
              <a:tr h="33795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K žádosti o dotaci nejsou doloženy všechny povinné přílohy a obsahově splňují náležitosti uvedené </a:t>
                      </a:r>
                      <a:r>
                        <a:rPr lang="cs-CZ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cs-CZ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cs-CZ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ve </a:t>
                      </a: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výzvě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21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NE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382" marR="32152" marT="32152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5314919"/>
                  </a:ext>
                </a:extLst>
              </a:tr>
            </a:tbl>
          </a:graphicData>
        </a:graphic>
      </p:graphicFrame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4911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KRITÉRIA VĚCNÉHO HODNOCENÍ</a:t>
            </a:r>
            <a:endParaRPr lang="cs-CZ" b="1" dirty="0"/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1986359"/>
              </p:ext>
            </p:extLst>
          </p:nvPr>
        </p:nvGraphicFramePr>
        <p:xfrm>
          <a:off x="483220" y="2514218"/>
          <a:ext cx="11225559" cy="3416302"/>
        </p:xfrm>
        <a:graphic>
          <a:graphicData uri="http://schemas.openxmlformats.org/drawingml/2006/table">
            <a:tbl>
              <a:tblPr firstRow="1" firstCol="1" bandRow="1"/>
              <a:tblGrid>
                <a:gridCol w="282497">
                  <a:extLst>
                    <a:ext uri="{9D8B030D-6E8A-4147-A177-3AD203B41FA5}">
                      <a16:colId xmlns:a16="http://schemas.microsoft.com/office/drawing/2014/main" val="3423564717"/>
                    </a:ext>
                  </a:extLst>
                </a:gridCol>
                <a:gridCol w="3018263">
                  <a:extLst>
                    <a:ext uri="{9D8B030D-6E8A-4147-A177-3AD203B41FA5}">
                      <a16:colId xmlns:a16="http://schemas.microsoft.com/office/drawing/2014/main" val="4028092508"/>
                    </a:ext>
                  </a:extLst>
                </a:gridCol>
                <a:gridCol w="7166518">
                  <a:extLst>
                    <a:ext uri="{9D8B030D-6E8A-4147-A177-3AD203B41FA5}">
                      <a16:colId xmlns:a16="http://schemas.microsoft.com/office/drawing/2014/main" val="946671059"/>
                    </a:ext>
                  </a:extLst>
                </a:gridCol>
                <a:gridCol w="758281">
                  <a:extLst>
                    <a:ext uri="{9D8B030D-6E8A-4147-A177-3AD203B41FA5}">
                      <a16:colId xmlns:a16="http://schemas.microsoft.com/office/drawing/2014/main" val="2172319501"/>
                    </a:ext>
                  </a:extLst>
                </a:gridCol>
              </a:tblGrid>
              <a:tr h="274418">
                <a:tc gridSpan="2">
                  <a:txBody>
                    <a:bodyPr/>
                    <a:lstStyle/>
                    <a:p>
                      <a:pPr marL="6858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Název výběrového kritéria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Popis výběrového kritéria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tc>
                  <a:txBody>
                    <a:bodyPr/>
                    <a:lstStyle/>
                    <a:p>
                      <a:pPr marL="6794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>
                          <a:solidFill>
                            <a:srgbClr val="FFFFFF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Body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E74B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428739"/>
                  </a:ext>
                </a:extLst>
              </a:tr>
              <a:tr h="274418">
                <a:tc row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9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9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1.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692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Jak projekt zapojuje komunitu do realizace projektu?</a:t>
                      </a:r>
                      <a:r>
                        <a:rPr lang="cs-CZ" sz="1100" baseline="-250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Komunita je zapojena do projektu ve všech fázích realizace (příprava, průběh, výstupy)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25 bodů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480066"/>
                  </a:ext>
                </a:extLst>
              </a:tr>
              <a:tr h="27441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Komunita se do realizace projektu zapojuje ve fázi výstupů projektu a během jedné z fází příprava/průběh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15 bodů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205928"/>
                  </a:ext>
                </a:extLst>
              </a:tr>
              <a:tr h="27441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Komunita je zapojena pouze formou využívání výstupů projektu (návštěvníci, …)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5 bodů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85718"/>
                  </a:ext>
                </a:extLst>
              </a:tr>
              <a:tr h="274418">
                <a:tc rowSpan="5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cs-CZ" sz="1100" b="1" dirty="0" smtClean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9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2.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 Velikost </a:t>
                      </a: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obce, ve které je projekt realizován </a:t>
                      </a:r>
                      <a:endParaRPr lang="cs-CZ" sz="1100" dirty="0" smtClean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 (</a:t>
                      </a: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stav k 31. 12. 2020)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Počet obyvatel obce, ve které je projekt realizován, je do 500 obyvatel 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30 bodů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5515252"/>
                  </a:ext>
                </a:extLst>
              </a:tr>
              <a:tr h="27441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Počet obyvatel obce, ve které je projekt realizován, je v rozmezí od 501 do 1 000 obyvatel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25 bodů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4232700"/>
                  </a:ext>
                </a:extLst>
              </a:tr>
              <a:tr h="27441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Počet obyvatel obce, ve které je projekt realizován, je v rozmezí od 1 001 do 2 000 obyvatel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20 bodů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2043247"/>
                  </a:ext>
                </a:extLst>
              </a:tr>
              <a:tr h="27441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Počet obyvatel obce, ve které je projekt realizován, je v rozmezí od 2 001 do 5 000 obyvatel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15 bodů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2007147"/>
                  </a:ext>
                </a:extLst>
              </a:tr>
              <a:tr h="27441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Počet obyvatel obce, ve které je projekt realizován, je v rozmezí od 5 001 a více obyvatel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10 bodů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2532927"/>
                  </a:ext>
                </a:extLst>
              </a:tr>
              <a:tr h="274418">
                <a:tc row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cs-CZ" sz="1100" b="1" dirty="0" smtClean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5"/>
                        </a:spcAft>
                      </a:pPr>
                      <a:endParaRPr lang="cs-CZ" sz="1100" b="1" dirty="0" smtClean="0">
                        <a:solidFill>
                          <a:srgbClr val="000000"/>
                        </a:solidFill>
                        <a:effectLst/>
                        <a:latin typeface="Tahoma" panose="020B0604030504040204" pitchFamily="34" charset="0"/>
                        <a:ea typeface="Tahoma" panose="020B060403050404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7493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 smtClean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.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692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Je projekt převážně zaměřen na zapojení mládeže a seniorů?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DD6EE"/>
                    </a:solidFill>
                  </a:tcPr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Projekt se svou realizací zapojuje do některé z fází jak mládež, tak seniory.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25 bodů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641931"/>
                  </a:ext>
                </a:extLst>
              </a:tr>
              <a:tr h="274418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Projekt se svou realizací zapojuje do některé z fází mládež nebo seniory. </a:t>
                      </a:r>
                      <a:endParaRPr lang="cs-CZ" sz="11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15 bodů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9671159"/>
                  </a:ext>
                </a:extLst>
              </a:tr>
              <a:tr h="397704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921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Projekt nezapojuje do žádné z fází realizace mládež či seniory.  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7945"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b="1" dirty="0">
                          <a:solidFill>
                            <a:srgbClr val="000000"/>
                          </a:solidFill>
                          <a:effectLst/>
                          <a:latin typeface="Tahoma" panose="020B0604030504040204" pitchFamily="34" charset="0"/>
                          <a:ea typeface="Tahoma" panose="020B0604030504040204" pitchFamily="34" charset="0"/>
                          <a:cs typeface="Times New Roman" panose="02020603050405020304" pitchFamily="18" charset="0"/>
                        </a:rPr>
                        <a:t>5 bodů</a:t>
                      </a:r>
                      <a:endParaRPr lang="cs-CZ" sz="11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920" marR="15843" marT="25925" marB="192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434109"/>
                  </a:ext>
                </a:extLst>
              </a:tr>
            </a:tbl>
          </a:graphicData>
        </a:graphic>
      </p:graphicFrame>
      <p:pic>
        <p:nvPicPr>
          <p:cNvPr id="7" name="Obráze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  <p:sp>
        <p:nvSpPr>
          <p:cNvPr id="5" name="TextovéPole 4"/>
          <p:cNvSpPr txBox="1"/>
          <p:nvPr/>
        </p:nvSpPr>
        <p:spPr>
          <a:xfrm>
            <a:off x="418010" y="6019338"/>
            <a:ext cx="569679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100" b="1" dirty="0"/>
              <a:t>Minimální bodová hranice	</a:t>
            </a:r>
            <a:r>
              <a:rPr lang="cs-CZ" sz="1100" b="1" dirty="0" smtClean="0"/>
              <a:t>	  </a:t>
            </a:r>
            <a:r>
              <a:rPr lang="cs-CZ" sz="1100" b="1" dirty="0" smtClean="0"/>
              <a:t>40 </a:t>
            </a:r>
            <a:r>
              <a:rPr lang="cs-CZ" sz="1100" b="1" dirty="0"/>
              <a:t>bodů</a:t>
            </a:r>
            <a:r>
              <a:rPr lang="cs-CZ" sz="1100" dirty="0"/>
              <a:t>	(pro výběr projektu k financování)</a:t>
            </a:r>
            <a:br>
              <a:rPr lang="cs-CZ" sz="1100" dirty="0"/>
            </a:br>
            <a:r>
              <a:rPr lang="cs-CZ" sz="1100" b="1" dirty="0"/>
              <a:t>Maximální bodová </a:t>
            </a:r>
            <a:r>
              <a:rPr lang="cs-CZ" sz="1100" b="1" dirty="0" smtClean="0"/>
              <a:t>hranice	</a:t>
            </a:r>
            <a:r>
              <a:rPr lang="cs-CZ" sz="1100" b="1" dirty="0" smtClean="0"/>
              <a:t>  </a:t>
            </a:r>
            <a:r>
              <a:rPr lang="cs-CZ" sz="1100" b="1" dirty="0" smtClean="0"/>
              <a:t>8</a:t>
            </a:r>
            <a:r>
              <a:rPr lang="cs-CZ" sz="1100" b="1" dirty="0" smtClean="0"/>
              <a:t>0 </a:t>
            </a:r>
            <a:r>
              <a:rPr lang="cs-CZ" sz="1100" b="1" dirty="0"/>
              <a:t>bodů</a:t>
            </a:r>
            <a:r>
              <a:rPr lang="cs-CZ" sz="1100" dirty="0"/>
              <a:t>	(pro výběr projektu k financování)</a:t>
            </a:r>
          </a:p>
          <a:p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380840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POSOUZENÍ ŽÁDOSTI O DOTACI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/>
              <a:t>1. </a:t>
            </a:r>
            <a:r>
              <a:rPr lang="cs-CZ" sz="2000" dirty="0" smtClean="0"/>
              <a:t>FÁZE - KONTROLA </a:t>
            </a:r>
            <a:r>
              <a:rPr lang="cs-CZ" sz="2000" dirty="0"/>
              <a:t>FORMÁLNÍCH NÁLEŽITOSTÍ A </a:t>
            </a:r>
            <a:r>
              <a:rPr lang="cs-CZ" sz="2000" dirty="0" smtClean="0"/>
              <a:t>PŘIJATELNOSTI </a:t>
            </a:r>
          </a:p>
          <a:p>
            <a:r>
              <a:rPr lang="cs-CZ" sz="2000" dirty="0" smtClean="0"/>
              <a:t>2. FÁZE - KONTROLA </a:t>
            </a:r>
            <a:r>
              <a:rPr lang="cs-CZ" sz="2000" dirty="0"/>
              <a:t>VĚCNÉHO HODNOCENÍ </a:t>
            </a:r>
            <a:endParaRPr lang="cs-CZ" sz="2000" dirty="0" smtClean="0"/>
          </a:p>
          <a:p>
            <a:r>
              <a:rPr lang="cs-CZ" sz="2000" dirty="0" smtClean="0"/>
              <a:t>VÝBĚR </a:t>
            </a:r>
            <a:r>
              <a:rPr lang="cs-CZ" sz="2000" dirty="0"/>
              <a:t>PROJEKTŮ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6785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POSOUZENÍ ŽÁDOSTI O DOTACI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5" y="2603499"/>
            <a:ext cx="9877112" cy="40174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u="sng" dirty="0" smtClean="0">
                <a:solidFill>
                  <a:schemeClr val="accent1"/>
                </a:solidFill>
              </a:rPr>
              <a:t>Kontrola </a:t>
            </a:r>
            <a:r>
              <a:rPr lang="cs-CZ" sz="2000" b="1" u="sng" dirty="0">
                <a:solidFill>
                  <a:schemeClr val="accent1"/>
                </a:solidFill>
              </a:rPr>
              <a:t>přijatelnosti a formálních náležitostí </a:t>
            </a:r>
          </a:p>
          <a:p>
            <a:r>
              <a:rPr lang="cs-CZ" sz="2000" dirty="0" smtClean="0"/>
              <a:t>2 </a:t>
            </a:r>
            <a:r>
              <a:rPr lang="cs-CZ" sz="2000" dirty="0"/>
              <a:t>pracovníci </a:t>
            </a:r>
            <a:r>
              <a:rPr lang="cs-CZ" sz="2000" dirty="0" smtClean="0"/>
              <a:t>(etický kodex) </a:t>
            </a:r>
          </a:p>
          <a:p>
            <a:r>
              <a:rPr lang="cs-CZ" sz="2000" dirty="0" smtClean="0"/>
              <a:t>Do </a:t>
            </a:r>
            <a:r>
              <a:rPr lang="cs-CZ" sz="2000" dirty="0"/>
              <a:t>5</a:t>
            </a:r>
            <a:r>
              <a:rPr lang="cs-CZ" sz="2000" dirty="0" smtClean="0"/>
              <a:t> </a:t>
            </a:r>
            <a:r>
              <a:rPr lang="cs-CZ" sz="2000" dirty="0"/>
              <a:t>PD od ukončení příjmu žádostí </a:t>
            </a:r>
            <a:endParaRPr lang="cs-CZ" sz="2000" dirty="0" smtClean="0"/>
          </a:p>
          <a:p>
            <a:r>
              <a:rPr lang="cs-CZ" sz="2000" dirty="0" smtClean="0"/>
              <a:t>Možnost </a:t>
            </a:r>
            <a:r>
              <a:rPr lang="cs-CZ" sz="2000" dirty="0"/>
              <a:t>nápravy/doplnění do 5 PD prostřednictvím kontaktního e-mailu </a:t>
            </a:r>
            <a:endParaRPr lang="cs-CZ" sz="2000" dirty="0" smtClean="0"/>
          </a:p>
          <a:p>
            <a:pPr lvl="2"/>
            <a:r>
              <a:rPr lang="cs-CZ" sz="1800" dirty="0" smtClean="0"/>
              <a:t>Řeší </a:t>
            </a:r>
            <a:r>
              <a:rPr lang="cs-CZ" sz="1800" dirty="0"/>
              <a:t>administrativní pracovník/asistent </a:t>
            </a:r>
            <a:endParaRPr lang="cs-CZ" sz="1800" dirty="0" smtClean="0"/>
          </a:p>
          <a:p>
            <a:r>
              <a:rPr lang="cs-CZ" sz="2000" dirty="0" smtClean="0"/>
              <a:t>Možnost </a:t>
            </a:r>
            <a:r>
              <a:rPr lang="cs-CZ" sz="2000" dirty="0"/>
              <a:t>námitek do 3 PD prostřednictvím kontaktního e-mailu </a:t>
            </a:r>
            <a:endParaRPr lang="cs-CZ" sz="2000" dirty="0" smtClean="0"/>
          </a:p>
          <a:p>
            <a:pPr lvl="2"/>
            <a:r>
              <a:rPr lang="cs-CZ" sz="1800" dirty="0" smtClean="0"/>
              <a:t>Řeší </a:t>
            </a:r>
            <a:r>
              <a:rPr lang="cs-CZ" sz="1800" dirty="0"/>
              <a:t>kontrolní </a:t>
            </a:r>
            <a:r>
              <a:rPr lang="cs-CZ" sz="1800" dirty="0" smtClean="0"/>
              <a:t>komise</a:t>
            </a:r>
            <a:endParaRPr lang="cs-CZ" sz="18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37589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POSOUZENÍ ŽÁDOSTI O DOTACI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5" y="2603500"/>
            <a:ext cx="9275978" cy="42545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000" b="1" u="sng" dirty="0" smtClean="0">
                <a:solidFill>
                  <a:schemeClr val="accent1"/>
                </a:solidFill>
              </a:rPr>
              <a:t>Věcné hodnocení </a:t>
            </a:r>
            <a:endParaRPr lang="cs-CZ" sz="2000" b="1" u="sng" dirty="0" smtClean="0">
              <a:solidFill>
                <a:schemeClr val="accent1"/>
              </a:solidFill>
            </a:endParaRPr>
          </a:p>
          <a:p>
            <a:r>
              <a:rPr lang="cs-CZ" sz="2000" dirty="0" smtClean="0"/>
              <a:t>Výběrová </a:t>
            </a:r>
            <a:r>
              <a:rPr lang="cs-CZ" sz="2000" dirty="0"/>
              <a:t>komise </a:t>
            </a:r>
            <a:r>
              <a:rPr lang="cs-CZ" sz="2000" dirty="0" smtClean="0"/>
              <a:t>(etický kodex) </a:t>
            </a:r>
          </a:p>
          <a:p>
            <a:r>
              <a:rPr lang="cs-CZ" sz="2000" dirty="0" smtClean="0"/>
              <a:t>Do 15 </a:t>
            </a:r>
            <a:r>
              <a:rPr lang="cs-CZ" sz="2000" dirty="0"/>
              <a:t>PD od ukončení kontroly přijatelnosti a formálních náležitostí </a:t>
            </a:r>
            <a:endParaRPr lang="cs-CZ" sz="2000" dirty="0" smtClean="0"/>
          </a:p>
          <a:p>
            <a:r>
              <a:rPr lang="cs-CZ" sz="2000" dirty="0" smtClean="0"/>
              <a:t>Není </a:t>
            </a:r>
            <a:r>
              <a:rPr lang="cs-CZ" sz="2000" dirty="0"/>
              <a:t>možnost nápravy/doplnění </a:t>
            </a:r>
            <a:endParaRPr lang="cs-CZ" sz="2000" dirty="0" smtClean="0"/>
          </a:p>
          <a:p>
            <a:r>
              <a:rPr lang="cs-CZ" sz="2000" dirty="0" smtClean="0"/>
              <a:t>Nutnost splnění </a:t>
            </a:r>
            <a:r>
              <a:rPr lang="cs-CZ" sz="2000" dirty="0"/>
              <a:t>minimální </a:t>
            </a:r>
            <a:r>
              <a:rPr lang="cs-CZ" sz="2000" dirty="0" smtClean="0"/>
              <a:t>bodové hranice </a:t>
            </a:r>
            <a:r>
              <a:rPr lang="cs-CZ" sz="2000" dirty="0" smtClean="0"/>
              <a:t>(40 </a:t>
            </a:r>
            <a:r>
              <a:rPr lang="cs-CZ" sz="2000" dirty="0" smtClean="0"/>
              <a:t>bodů)</a:t>
            </a:r>
          </a:p>
          <a:p>
            <a:r>
              <a:rPr lang="cs-CZ" sz="2000" dirty="0" smtClean="0"/>
              <a:t>Seznam </a:t>
            </a:r>
            <a:r>
              <a:rPr lang="cs-CZ" sz="2000" dirty="0"/>
              <a:t>projektů dle bodového ohodnocení </a:t>
            </a:r>
            <a:endParaRPr lang="cs-CZ" sz="2000" dirty="0" smtClean="0"/>
          </a:p>
          <a:p>
            <a:r>
              <a:rPr lang="cs-CZ" sz="2000" dirty="0" smtClean="0"/>
              <a:t>V </a:t>
            </a:r>
            <a:r>
              <a:rPr lang="cs-CZ" sz="2000" dirty="0"/>
              <a:t>případě rovnosti rozhoduje datum a čas podání žádosti o dotaci </a:t>
            </a:r>
            <a:endParaRPr lang="cs-CZ" sz="2000" dirty="0" smtClean="0"/>
          </a:p>
          <a:p>
            <a:r>
              <a:rPr lang="cs-CZ" sz="2000" dirty="0" smtClean="0"/>
              <a:t>Možnost </a:t>
            </a:r>
            <a:r>
              <a:rPr lang="cs-CZ" sz="2000" dirty="0"/>
              <a:t>námitek do 3 PD prostřednictvím kontaktního e-mailu </a:t>
            </a:r>
            <a:endParaRPr lang="cs-CZ" sz="2000" dirty="0" smtClean="0"/>
          </a:p>
          <a:p>
            <a:pPr lvl="2"/>
            <a:r>
              <a:rPr lang="cs-CZ" sz="1600" dirty="0" smtClean="0"/>
              <a:t>Řeší </a:t>
            </a:r>
            <a:r>
              <a:rPr lang="cs-CZ" sz="1600" dirty="0"/>
              <a:t>kontrolní </a:t>
            </a:r>
            <a:r>
              <a:rPr lang="cs-CZ" sz="1600" dirty="0" smtClean="0"/>
              <a:t>komise</a:t>
            </a:r>
            <a:endParaRPr lang="cs-CZ" sz="16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7469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POSOUZENÍ ŽÁDOSTI O DOTACI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4" y="2603500"/>
            <a:ext cx="10549366" cy="34163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u="sng" dirty="0">
                <a:solidFill>
                  <a:schemeClr val="accent1"/>
                </a:solidFill>
              </a:rPr>
              <a:t>Výběr projektů </a:t>
            </a:r>
            <a:endParaRPr lang="cs-CZ" sz="2000" b="1" u="sng" dirty="0" smtClean="0">
              <a:solidFill>
                <a:schemeClr val="accent1"/>
              </a:solidFill>
            </a:endParaRPr>
          </a:p>
          <a:p>
            <a:r>
              <a:rPr lang="cs-CZ" sz="2000" dirty="0" smtClean="0"/>
              <a:t>Rozhodovací komise (etický kodex) </a:t>
            </a:r>
          </a:p>
          <a:p>
            <a:r>
              <a:rPr lang="cs-CZ" sz="2000" dirty="0" smtClean="0"/>
              <a:t>Do 15 </a:t>
            </a:r>
            <a:r>
              <a:rPr lang="cs-CZ" sz="2000" dirty="0"/>
              <a:t>PD od ukončení kontroly věcného hodnocení </a:t>
            </a:r>
            <a:endParaRPr lang="cs-CZ" sz="2000" dirty="0" smtClean="0"/>
          </a:p>
          <a:p>
            <a:r>
              <a:rPr lang="cs-CZ" sz="2000" dirty="0" smtClean="0"/>
              <a:t>Seznam </a:t>
            </a:r>
            <a:r>
              <a:rPr lang="cs-CZ" sz="2000" dirty="0"/>
              <a:t>projektů dle bodového ohodnocení (od nejvyššího po </a:t>
            </a:r>
            <a:r>
              <a:rPr lang="cs-CZ" sz="2000" dirty="0" smtClean="0"/>
              <a:t>nejnižší, v </a:t>
            </a:r>
            <a:r>
              <a:rPr lang="cs-CZ" sz="2000" dirty="0"/>
              <a:t>případě shody dle času podání </a:t>
            </a:r>
            <a:r>
              <a:rPr lang="cs-CZ" sz="2000" dirty="0" smtClean="0"/>
              <a:t>žádosti) a </a:t>
            </a:r>
            <a:r>
              <a:rPr lang="cs-CZ" sz="2000" dirty="0"/>
              <a:t>možnosti finanční </a:t>
            </a:r>
            <a:r>
              <a:rPr lang="cs-CZ" sz="2000" dirty="0" smtClean="0"/>
              <a:t>alokace výzvy</a:t>
            </a:r>
          </a:p>
          <a:p>
            <a:r>
              <a:rPr lang="cs-CZ" sz="2000" dirty="0" smtClean="0"/>
              <a:t>Informování žadatelů pomocí kontaktního e-mailu</a:t>
            </a:r>
          </a:p>
          <a:p>
            <a:endParaRPr lang="cs-CZ" sz="2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55635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PROGRAM SEMINÁŘE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type="body" idx="1"/>
          </p:nvPr>
        </p:nvSpPr>
        <p:spPr>
          <a:xfrm>
            <a:off x="6766559" y="513117"/>
            <a:ext cx="5425441" cy="6344884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Představení výzvy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Časové nastavení výzvy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Finanční nastavení výzvy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Oprávnění žadatelé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Podmínky výzvy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CÍL VÝZVY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Způsobilé a nezpůsobilé výdaje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JAK POŽÁDAT O DOTACI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KRITÉRIA </a:t>
            </a:r>
            <a:r>
              <a:rPr lang="cs-CZ" dirty="0" err="1" smtClean="0">
                <a:solidFill>
                  <a:schemeClr val="tx2">
                    <a:lumMod val="75000"/>
                  </a:schemeClr>
                </a:solidFill>
              </a:rPr>
              <a:t>Fnap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 a VH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HODNOCENÍ ŽÁDOSTI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SMLOUVA </a:t>
            </a:r>
            <a:endParaRPr lang="cs-CZ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ZÁVĚREČNÉ </a:t>
            </a: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VYHODNOCENÍ </a:t>
            </a:r>
            <a:br>
              <a:rPr lang="cs-CZ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cs-CZ" dirty="0" smtClean="0">
                <a:solidFill>
                  <a:schemeClr val="tx2">
                    <a:lumMod val="75000"/>
                  </a:schemeClr>
                </a:solidFill>
              </a:rPr>
              <a:t>A VYÚČTOVÁNÍ DOTACE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4616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10173447" cy="706964"/>
          </a:xfrm>
        </p:spPr>
        <p:txBody>
          <a:bodyPr/>
          <a:lstStyle/>
          <a:p>
            <a:r>
              <a:rPr lang="cs-CZ" b="1" dirty="0" smtClean="0"/>
              <a:t>SMLOUVA O POSKYTNUTÍ A ČERPÁNÍ DOTACE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3" y="2498997"/>
            <a:ext cx="10497114" cy="4254500"/>
          </a:xfrm>
        </p:spPr>
        <p:txBody>
          <a:bodyPr>
            <a:normAutofit/>
          </a:bodyPr>
          <a:lstStyle/>
          <a:p>
            <a:r>
              <a:rPr lang="cs-CZ" sz="2000" dirty="0" smtClean="0"/>
              <a:t>Na </a:t>
            </a:r>
            <a:r>
              <a:rPr lang="cs-CZ" sz="2000" dirty="0"/>
              <a:t>poskytnutí dotace není právní </a:t>
            </a:r>
            <a:r>
              <a:rPr lang="cs-CZ" sz="2000" dirty="0" smtClean="0"/>
              <a:t>nárok</a:t>
            </a:r>
          </a:p>
          <a:p>
            <a:r>
              <a:rPr lang="cs-CZ" sz="2000" dirty="0" smtClean="0"/>
              <a:t>Smlouva </a:t>
            </a:r>
            <a:r>
              <a:rPr lang="cs-CZ" sz="2000" dirty="0"/>
              <a:t>o poskytnutí </a:t>
            </a:r>
            <a:r>
              <a:rPr lang="cs-CZ" sz="2000" dirty="0" smtClean="0"/>
              <a:t>dotace</a:t>
            </a:r>
          </a:p>
          <a:p>
            <a:r>
              <a:rPr lang="cs-CZ" sz="2000" dirty="0" smtClean="0"/>
              <a:t>Dotaci </a:t>
            </a:r>
            <a:r>
              <a:rPr lang="cs-CZ" sz="2000" dirty="0"/>
              <a:t>lze použít jen na účel uvedený ve </a:t>
            </a:r>
            <a:r>
              <a:rPr lang="cs-CZ" sz="2000" dirty="0" smtClean="0"/>
              <a:t>Smlouvě</a:t>
            </a:r>
          </a:p>
          <a:p>
            <a:r>
              <a:rPr lang="cs-CZ" sz="2000" dirty="0" smtClean="0"/>
              <a:t>Dotace </a:t>
            </a:r>
            <a:r>
              <a:rPr lang="cs-CZ" sz="2000" dirty="0"/>
              <a:t>není převoditelná na jiný právní </a:t>
            </a:r>
            <a:r>
              <a:rPr lang="cs-CZ" sz="2000" dirty="0" smtClean="0"/>
              <a:t>subjekt </a:t>
            </a:r>
          </a:p>
          <a:p>
            <a:r>
              <a:rPr lang="cs-CZ" sz="2000" dirty="0" smtClean="0"/>
              <a:t>Využití pouze </a:t>
            </a:r>
            <a:r>
              <a:rPr lang="cs-CZ" sz="2000" dirty="0"/>
              <a:t>na financování projektu schváleného Poskytovatelem </a:t>
            </a:r>
            <a:r>
              <a:rPr lang="cs-CZ" sz="2000" dirty="0" smtClean="0"/>
              <a:t>dotace</a:t>
            </a:r>
          </a:p>
          <a:p>
            <a:r>
              <a:rPr lang="cs-CZ" sz="2000" dirty="0" smtClean="0"/>
              <a:t>Publicita</a:t>
            </a:r>
          </a:p>
          <a:p>
            <a:r>
              <a:rPr lang="cs-CZ" sz="2000" dirty="0" smtClean="0"/>
              <a:t>Možnost krácení</a:t>
            </a:r>
          </a:p>
          <a:p>
            <a:r>
              <a:rPr lang="cs-CZ" sz="2000" dirty="0" smtClean="0"/>
              <a:t>Změny během realizace projektu – vždy konzultovat s MAS Vladař</a:t>
            </a:r>
          </a:p>
          <a:p>
            <a:r>
              <a:rPr lang="cs-CZ" sz="2000" dirty="0" smtClean="0"/>
              <a:t>Kontrola využití dotace </a:t>
            </a:r>
            <a:r>
              <a:rPr lang="cs-CZ" sz="2000" dirty="0"/>
              <a:t>dle zákona č. 320/2001 Sb., o finanční kontrole ve veřejné správě a o změně některých zákonů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064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ZÁVĚREČNÉ VYUČTOVÁNÍ </a:t>
            </a:r>
            <a:br>
              <a:rPr lang="cs-CZ" b="1" dirty="0" smtClean="0"/>
            </a:br>
            <a:r>
              <a:rPr lang="cs-CZ" b="1" dirty="0" smtClean="0"/>
              <a:t>A VYHODNOCENÍ DOTACE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sz="2000" b="1" dirty="0" smtClean="0"/>
              <a:t>Závěrečnou zprávu a vyhodnocení doručte:</a:t>
            </a:r>
          </a:p>
          <a:p>
            <a:r>
              <a:rPr lang="cs-CZ" sz="2000" b="1" dirty="0" smtClean="0"/>
              <a:t>Doporučeně </a:t>
            </a:r>
            <a:r>
              <a:rPr lang="cs-CZ" sz="2000" b="1" dirty="0"/>
              <a:t>poštou s dodejkou na adresu: </a:t>
            </a:r>
            <a:br>
              <a:rPr lang="cs-CZ" sz="2000" b="1" dirty="0"/>
            </a:br>
            <a:r>
              <a:rPr lang="cs-CZ" sz="2000" dirty="0"/>
              <a:t>MAS Vladař o.p.s., Masarykovo náměstí 22, 44101 Podbořany, obálka označena názvem výzvy a identifikací žadatele </a:t>
            </a:r>
          </a:p>
          <a:p>
            <a:r>
              <a:rPr lang="cs-CZ" sz="2000" b="1" dirty="0"/>
              <a:t>Osobně na adresu: </a:t>
            </a:r>
            <a:br>
              <a:rPr lang="cs-CZ" sz="2000" b="1" dirty="0"/>
            </a:br>
            <a:r>
              <a:rPr lang="cs-CZ" sz="2000" dirty="0"/>
              <a:t>MAS Vladař o.p.s., Masarykovo náměstí 22, 44101 Podbořany, obálka označena názvem výzvy a identifikací žadatele </a:t>
            </a:r>
          </a:p>
          <a:p>
            <a:r>
              <a:rPr lang="cs-CZ" sz="2000" b="1" dirty="0"/>
              <a:t>Prostřednictvím datové schránky na adresu: </a:t>
            </a:r>
            <a:br>
              <a:rPr lang="cs-CZ" sz="2000" b="1" dirty="0"/>
            </a:br>
            <a:r>
              <a:rPr lang="cs-CZ" sz="2000" dirty="0"/>
              <a:t>bifdk2j</a:t>
            </a:r>
            <a:r>
              <a:rPr lang="cs-CZ" sz="2000" b="1" dirty="0"/>
              <a:t> 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3783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b="1" dirty="0" smtClean="0"/>
              <a:t>ZÁVĚREČNÉ VYUČTOVÁNÍ </a:t>
            </a:r>
            <a:br>
              <a:rPr lang="cs-CZ" b="1" dirty="0" smtClean="0"/>
            </a:br>
            <a:r>
              <a:rPr lang="cs-CZ" b="1" dirty="0" smtClean="0"/>
              <a:t>A VYHODNOCENÍ DOTACE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4" y="2603500"/>
            <a:ext cx="9547879" cy="3416300"/>
          </a:xfrm>
        </p:spPr>
        <p:txBody>
          <a:bodyPr>
            <a:normAutofit/>
          </a:bodyPr>
          <a:lstStyle/>
          <a:p>
            <a:r>
              <a:rPr lang="cs-CZ" sz="2000" dirty="0" smtClean="0"/>
              <a:t>Předložit </a:t>
            </a:r>
            <a:r>
              <a:rPr lang="cs-CZ" sz="2000" b="1" dirty="0" smtClean="0"/>
              <a:t>do 30 KD po ukončení realizace</a:t>
            </a:r>
            <a:r>
              <a:rPr lang="cs-CZ" sz="2000" dirty="0" smtClean="0"/>
              <a:t> (nejpozději 21. 12. </a:t>
            </a:r>
            <a:r>
              <a:rPr lang="cs-CZ" sz="2000" dirty="0" smtClean="0"/>
              <a:t>2022)</a:t>
            </a:r>
            <a:endParaRPr lang="cs-CZ" sz="2000" dirty="0" smtClean="0"/>
          </a:p>
          <a:p>
            <a:r>
              <a:rPr lang="cs-CZ" sz="2000" dirty="0" smtClean="0"/>
              <a:t>Dle přílohy č. 6 výzvy</a:t>
            </a:r>
          </a:p>
          <a:p>
            <a:r>
              <a:rPr lang="cs-CZ" sz="2000" b="1" dirty="0" smtClean="0"/>
              <a:t>Kontrola do </a:t>
            </a:r>
            <a:r>
              <a:rPr lang="cs-CZ" sz="2000" b="1" dirty="0"/>
              <a:t>5</a:t>
            </a:r>
            <a:r>
              <a:rPr lang="cs-CZ" sz="2000" b="1" dirty="0" smtClean="0"/>
              <a:t> PD </a:t>
            </a:r>
            <a:r>
              <a:rPr lang="cs-CZ" sz="2000" dirty="0" smtClean="0"/>
              <a:t>(MAS Vladař) </a:t>
            </a:r>
          </a:p>
          <a:p>
            <a:r>
              <a:rPr lang="cs-CZ" sz="2000" dirty="0" smtClean="0"/>
              <a:t>V případě nedostatků – </a:t>
            </a:r>
            <a:r>
              <a:rPr lang="cs-CZ" sz="2000" b="1" dirty="0" smtClean="0"/>
              <a:t>5 PD na nápravu </a:t>
            </a:r>
            <a:r>
              <a:rPr lang="cs-CZ" sz="2000" dirty="0" smtClean="0"/>
              <a:t>(žadatel)</a:t>
            </a:r>
          </a:p>
          <a:p>
            <a:r>
              <a:rPr lang="cs-CZ" sz="2000" b="1" dirty="0" smtClean="0"/>
              <a:t>Po schválení </a:t>
            </a:r>
            <a:r>
              <a:rPr lang="cs-CZ" sz="2000" dirty="0" smtClean="0"/>
              <a:t>kompletní dokumentace – </a:t>
            </a:r>
            <a:r>
              <a:rPr lang="cs-CZ" sz="2000" b="1" dirty="0" smtClean="0"/>
              <a:t>do 5 PD odeslání finančních prostředků</a:t>
            </a:r>
            <a:r>
              <a:rPr lang="cs-CZ" sz="2000" dirty="0" smtClean="0"/>
              <a:t> příjemci (MAS Vladař)</a:t>
            </a:r>
            <a:endParaRPr lang="cs-CZ" sz="2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45868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4939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DŮLEŽITÉ ODKAZY</a:t>
            </a:r>
            <a:endParaRPr lang="cs-CZ" b="1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b="1" u="sng" dirty="0">
                <a:solidFill>
                  <a:schemeClr val="accent1"/>
                </a:solidFill>
              </a:rPr>
              <a:t>Odkazy</a:t>
            </a:r>
          </a:p>
          <a:p>
            <a:pPr marL="0" indent="0">
              <a:buNone/>
            </a:pPr>
            <a:r>
              <a:rPr lang="cs-CZ" sz="2000" dirty="0"/>
              <a:t>	</a:t>
            </a:r>
            <a:endParaRPr lang="cs-CZ" sz="2000" dirty="0" smtClean="0"/>
          </a:p>
          <a:p>
            <a:pPr marL="0" indent="0">
              <a:buNone/>
            </a:pPr>
            <a:r>
              <a:rPr lang="cs-CZ" sz="2000" dirty="0"/>
              <a:t>	</a:t>
            </a:r>
            <a:r>
              <a:rPr lang="cs-CZ" sz="2000" dirty="0" smtClean="0"/>
              <a:t>Výzva Plzeňského </a:t>
            </a:r>
            <a:r>
              <a:rPr lang="cs-CZ" sz="2000" dirty="0"/>
              <a:t>kraje 	</a:t>
            </a:r>
            <a:r>
              <a:rPr lang="cs-CZ" sz="2000" dirty="0" smtClean="0"/>
              <a:t>	</a:t>
            </a:r>
            <a:r>
              <a:rPr lang="cs-CZ" sz="2000" dirty="0" smtClean="0">
                <a:solidFill>
                  <a:schemeClr val="accent1"/>
                </a:solidFill>
                <a:hlinkClick r:id="rId2"/>
              </a:rPr>
              <a:t>ZDE</a:t>
            </a:r>
            <a:endParaRPr lang="cs-CZ" sz="20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cs-CZ" sz="2000" dirty="0"/>
              <a:t>	Výzva MAS Vladař		</a:t>
            </a:r>
            <a:r>
              <a:rPr lang="cs-CZ" sz="2000" dirty="0" smtClean="0"/>
              <a:t>	</a:t>
            </a:r>
            <a:r>
              <a:rPr lang="cs-CZ" sz="2000" dirty="0"/>
              <a:t>	</a:t>
            </a:r>
            <a:r>
              <a:rPr lang="cs-CZ" sz="2000" dirty="0" smtClean="0">
                <a:hlinkClick r:id="rId3"/>
              </a:rPr>
              <a:t>ZDE</a:t>
            </a:r>
            <a:endParaRPr lang="cs-CZ" sz="2000" dirty="0" smtClean="0"/>
          </a:p>
          <a:p>
            <a:pPr marL="0" indent="0">
              <a:buNone/>
            </a:pPr>
            <a:r>
              <a:rPr lang="cs-CZ" sz="2000" dirty="0"/>
              <a:t>	</a:t>
            </a:r>
            <a:r>
              <a:rPr lang="cs-CZ" sz="2000" dirty="0" smtClean="0"/>
              <a:t>Program rozvoje PK			</a:t>
            </a:r>
            <a:r>
              <a:rPr lang="cs-CZ" sz="2000" dirty="0" smtClean="0">
                <a:hlinkClick r:id="rId4"/>
              </a:rPr>
              <a:t>ZDE</a:t>
            </a:r>
            <a:endParaRPr lang="cs-CZ" sz="2000" dirty="0"/>
          </a:p>
          <a:p>
            <a:pPr marL="0" indent="0">
              <a:buNone/>
            </a:pPr>
            <a:r>
              <a:rPr lang="cs-CZ" sz="2000" dirty="0"/>
              <a:t>	SCLLD MAS Vladař 		</a:t>
            </a:r>
            <a:r>
              <a:rPr lang="cs-CZ" sz="2000" dirty="0" smtClean="0"/>
              <a:t>	</a:t>
            </a:r>
            <a:r>
              <a:rPr lang="cs-CZ" sz="2000" u="sng" dirty="0" smtClean="0">
                <a:solidFill>
                  <a:schemeClr val="accent1"/>
                </a:solidFill>
                <a:hlinkClick r:id="rId5"/>
              </a:rPr>
              <a:t>ZDE</a:t>
            </a:r>
            <a:endParaRPr lang="cs-CZ" sz="2000" u="sng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cs-CZ" sz="2000" dirty="0"/>
              <a:t>	Web MAS Vladař		</a:t>
            </a:r>
            <a:r>
              <a:rPr lang="cs-CZ" sz="2000" dirty="0" smtClean="0"/>
              <a:t>	</a:t>
            </a:r>
            <a:r>
              <a:rPr lang="cs-CZ" sz="2000" dirty="0"/>
              <a:t>	</a:t>
            </a:r>
            <a:r>
              <a:rPr lang="cs-CZ" sz="2000" dirty="0">
                <a:hlinkClick r:id="rId6"/>
              </a:rPr>
              <a:t>ZDE</a:t>
            </a:r>
            <a:endParaRPr lang="cs-CZ" sz="2000" dirty="0"/>
          </a:p>
          <a:p>
            <a:endParaRPr lang="cs-CZ" sz="20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0252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KONTAKTY</a:t>
            </a:r>
            <a:endParaRPr lang="cs-CZ" b="1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b="1" u="sng" dirty="0"/>
              <a:t>Kontaktní osoby pro </a:t>
            </a:r>
            <a:r>
              <a:rPr lang="cs-CZ" b="1" u="sng" dirty="0" smtClean="0"/>
              <a:t>výzvu</a:t>
            </a:r>
            <a:endParaRPr lang="cs-CZ" b="1" u="sng" dirty="0"/>
          </a:p>
        </p:txBody>
      </p:sp>
      <p:sp>
        <p:nvSpPr>
          <p:cNvPr id="21" name="Zástupný symbol pro obsah 20"/>
          <p:cNvSpPr>
            <a:spLocks noGrp="1"/>
          </p:cNvSpPr>
          <p:nvPr>
            <p:ph sz="half" idx="2"/>
          </p:nvPr>
        </p:nvSpPr>
        <p:spPr>
          <a:xfrm>
            <a:off x="1154953" y="3571648"/>
            <a:ext cx="4825158" cy="2840039"/>
          </a:xfrm>
        </p:spPr>
        <p:txBody>
          <a:bodyPr>
            <a:normAutofit/>
          </a:bodyPr>
          <a:lstStyle/>
          <a:p>
            <a:r>
              <a:rPr lang="cs-CZ" sz="2000" dirty="0"/>
              <a:t>	</a:t>
            </a:r>
            <a:r>
              <a:rPr lang="cs-CZ" sz="2000" b="1" dirty="0"/>
              <a:t>Ing. Josef Ryšavý</a:t>
            </a:r>
          </a:p>
          <a:p>
            <a:pPr marL="0" indent="0">
              <a:buNone/>
            </a:pPr>
            <a:r>
              <a:rPr lang="cs-CZ" sz="2000" dirty="0"/>
              <a:t>	telefonní číslo: (+420) 608 025 123</a:t>
            </a:r>
          </a:p>
          <a:p>
            <a:pPr marL="0" indent="0">
              <a:buNone/>
            </a:pPr>
            <a:r>
              <a:rPr lang="cs-CZ" sz="2000" dirty="0"/>
              <a:t>	email: </a:t>
            </a:r>
            <a:r>
              <a:rPr lang="cs-CZ" sz="2000" dirty="0">
                <a:hlinkClick r:id="rId2"/>
              </a:rPr>
              <a:t>josef.rysavy@vladar.cz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dirty="0"/>
              <a:t>	</a:t>
            </a:r>
          </a:p>
        </p:txBody>
      </p:sp>
      <p:sp>
        <p:nvSpPr>
          <p:cNvPr id="23" name="Zástupný symbol pro obsah 22"/>
          <p:cNvSpPr>
            <a:spLocks noGrp="1"/>
          </p:cNvSpPr>
          <p:nvPr>
            <p:ph sz="quarter" idx="4"/>
          </p:nvPr>
        </p:nvSpPr>
        <p:spPr>
          <a:xfrm>
            <a:off x="6208709" y="3571648"/>
            <a:ext cx="4973096" cy="2840039"/>
          </a:xfrm>
        </p:spPr>
        <p:txBody>
          <a:bodyPr>
            <a:normAutofit/>
          </a:bodyPr>
          <a:lstStyle/>
          <a:p>
            <a:r>
              <a:rPr lang="cs-CZ" sz="2000" dirty="0" smtClean="0"/>
              <a:t>	</a:t>
            </a:r>
            <a:r>
              <a:rPr lang="cs-CZ" sz="2000" b="1" dirty="0" smtClean="0"/>
              <a:t>Dana </a:t>
            </a:r>
            <a:r>
              <a:rPr lang="cs-CZ" sz="2000" b="1" dirty="0"/>
              <a:t>Lněníčková</a:t>
            </a:r>
          </a:p>
          <a:p>
            <a:pPr marL="0" indent="0">
              <a:buNone/>
            </a:pPr>
            <a:r>
              <a:rPr lang="cs-CZ" sz="2000" dirty="0"/>
              <a:t>	telefonní číslo: (+420) 731 189 893	email: </a:t>
            </a:r>
            <a:r>
              <a:rPr lang="cs-CZ" sz="2000" dirty="0" smtClean="0">
                <a:hlinkClick r:id="rId3"/>
              </a:rPr>
              <a:t>dana.lnenickova@vladar.cz</a:t>
            </a:r>
            <a:endParaRPr lang="cs-CZ" sz="2000" dirty="0" smtClean="0"/>
          </a:p>
          <a:p>
            <a:pPr marL="0" indent="0">
              <a:buNone/>
            </a:pPr>
            <a:endParaRPr lang="cs-CZ" sz="20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0477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07473" y="2370667"/>
            <a:ext cx="7873140" cy="1822514"/>
          </a:xfrm>
        </p:spPr>
        <p:txBody>
          <a:bodyPr/>
          <a:lstStyle/>
          <a:p>
            <a:pPr algn="ctr"/>
            <a:r>
              <a:rPr lang="cs-CZ" sz="4800" b="1" dirty="0" smtClean="0"/>
              <a:t>DĚKUJEME ZA POZORNOST</a:t>
            </a:r>
            <a:endParaRPr lang="cs-CZ" sz="4800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016034" y="5076611"/>
            <a:ext cx="8056019" cy="860400"/>
          </a:xfrm>
        </p:spPr>
        <p:txBody>
          <a:bodyPr>
            <a:normAutofit/>
          </a:bodyPr>
          <a:lstStyle/>
          <a:p>
            <a:pPr algn="ctr"/>
            <a:r>
              <a:rPr lang="cs-CZ" sz="2400" dirty="0" smtClean="0"/>
              <a:t>Těšíme se na Vaše projektové záměry </a:t>
            </a:r>
            <a:r>
              <a:rPr lang="cs-CZ" sz="2400" dirty="0" smtClean="0">
                <a:sym typeface="Wingdings" panose="05000000000000000000" pitchFamily="2" charset="2"/>
              </a:rPr>
              <a:t></a:t>
            </a:r>
            <a:endParaRPr lang="cs-CZ" sz="24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7433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PŘEDSTAVENÍ VÝZVY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5" y="2603499"/>
            <a:ext cx="9719522" cy="3925119"/>
          </a:xfrm>
        </p:spPr>
        <p:txBody>
          <a:bodyPr>
            <a:normAutofit/>
          </a:bodyPr>
          <a:lstStyle/>
          <a:p>
            <a:r>
              <a:rPr lang="cs-CZ" sz="2000" b="1" dirty="0">
                <a:solidFill>
                  <a:schemeClr val="tx2">
                    <a:lumMod val="75000"/>
                  </a:schemeClr>
                </a:solidFill>
              </a:rPr>
              <a:t>NADAŘAZENÁ</a:t>
            </a:r>
            <a:r>
              <a:rPr lang="cs-CZ" sz="2000" b="1" dirty="0">
                <a:solidFill>
                  <a:srgbClr val="FFC000"/>
                </a:solidFill>
              </a:rPr>
              <a:t> </a:t>
            </a:r>
            <a:r>
              <a:rPr lang="cs-CZ" sz="2000" b="1" dirty="0" smtClean="0">
                <a:solidFill>
                  <a:schemeClr val="tx2">
                    <a:lumMod val="75000"/>
                  </a:schemeClr>
                </a:solidFill>
              </a:rPr>
              <a:t>VÝZVA</a:t>
            </a:r>
            <a:r>
              <a:rPr lang="cs-CZ" sz="2000" b="1" dirty="0" smtClean="0">
                <a:solidFill>
                  <a:schemeClr val="accent1"/>
                </a:solidFill>
              </a:rPr>
              <a:t/>
            </a:r>
            <a:br>
              <a:rPr lang="cs-CZ" sz="2000" b="1" dirty="0" smtClean="0">
                <a:solidFill>
                  <a:schemeClr val="accent1"/>
                </a:solidFill>
              </a:rPr>
            </a:br>
            <a:r>
              <a:rPr lang="cs-CZ" sz="2000" dirty="0" smtClean="0">
                <a:solidFill>
                  <a:schemeClr val="accent1"/>
                </a:solidFill>
              </a:rPr>
              <a:t/>
            </a:r>
            <a:br>
              <a:rPr lang="cs-CZ" sz="2000" dirty="0" smtClean="0">
                <a:solidFill>
                  <a:schemeClr val="accent1"/>
                </a:solidFill>
              </a:rPr>
            </a:br>
            <a:r>
              <a:rPr lang="cs-CZ" sz="2000" b="1" dirty="0">
                <a:solidFill>
                  <a:schemeClr val="tx1"/>
                </a:solidFill>
              </a:rPr>
              <a:t>PROGRAM</a:t>
            </a:r>
            <a:r>
              <a:rPr lang="cs-CZ" sz="2000" dirty="0">
                <a:solidFill>
                  <a:schemeClr val="tx1"/>
                </a:solidFill>
              </a:rPr>
              <a:t>	</a:t>
            </a:r>
            <a:r>
              <a:rPr lang="cs-CZ" sz="2000" dirty="0" smtClean="0">
                <a:solidFill>
                  <a:schemeClr val="tx1"/>
                </a:solidFill>
              </a:rPr>
              <a:t>		</a:t>
            </a:r>
            <a:r>
              <a:rPr lang="cs-CZ" sz="2000" dirty="0">
                <a:solidFill>
                  <a:schemeClr val="tx1"/>
                </a:solidFill>
              </a:rPr>
              <a:t>Podpora místních akčních skupin s působností </a:t>
            </a:r>
            <a:r>
              <a:rPr lang="cs-CZ" sz="2000" dirty="0" smtClean="0">
                <a:solidFill>
                  <a:schemeClr val="tx1"/>
                </a:solidFill>
              </a:rPr>
              <a:t/>
            </a:r>
            <a:br>
              <a:rPr lang="cs-CZ" sz="2000" dirty="0" smtClean="0">
                <a:solidFill>
                  <a:schemeClr val="tx1"/>
                </a:solidFill>
              </a:rPr>
            </a:br>
            <a:r>
              <a:rPr lang="cs-CZ" sz="2000" dirty="0" smtClean="0">
                <a:solidFill>
                  <a:schemeClr val="tx1"/>
                </a:solidFill>
              </a:rPr>
              <a:t>						na </a:t>
            </a:r>
            <a:r>
              <a:rPr lang="cs-CZ" sz="2000" dirty="0">
                <a:solidFill>
                  <a:schemeClr val="tx1"/>
                </a:solidFill>
              </a:rPr>
              <a:t>území Plzeňského kraje </a:t>
            </a:r>
            <a:r>
              <a:rPr lang="cs-CZ" sz="2000" dirty="0" smtClean="0">
                <a:solidFill>
                  <a:schemeClr val="tx1"/>
                </a:solidFill>
              </a:rPr>
              <a:t>2022</a:t>
            </a:r>
            <a:endParaRPr lang="cs-CZ" sz="2000" dirty="0">
              <a:solidFill>
                <a:schemeClr val="tx1"/>
              </a:solidFill>
            </a:endParaRPr>
          </a:p>
          <a:p>
            <a:r>
              <a:rPr lang="cs-CZ" sz="2000" b="1" dirty="0" smtClean="0">
                <a:solidFill>
                  <a:schemeClr val="tx2">
                    <a:lumMod val="75000"/>
                  </a:schemeClr>
                </a:solidFill>
              </a:rPr>
              <a:t>VÝZVA MAS VLADAŘ</a:t>
            </a:r>
            <a:r>
              <a:rPr lang="cs-CZ" sz="2000" b="1" dirty="0" smtClean="0">
                <a:solidFill>
                  <a:schemeClr val="accent1"/>
                </a:solidFill>
              </a:rPr>
              <a:t/>
            </a:r>
            <a:br>
              <a:rPr lang="cs-CZ" sz="2000" b="1" dirty="0" smtClean="0">
                <a:solidFill>
                  <a:schemeClr val="accent1"/>
                </a:solidFill>
              </a:rPr>
            </a:br>
            <a:r>
              <a:rPr lang="cs-CZ" sz="2000" b="1" dirty="0" smtClean="0">
                <a:solidFill>
                  <a:schemeClr val="accent1"/>
                </a:solidFill>
              </a:rPr>
              <a:t/>
            </a:r>
            <a:br>
              <a:rPr lang="cs-CZ" sz="2000" b="1" dirty="0" smtClean="0">
                <a:solidFill>
                  <a:schemeClr val="accent1"/>
                </a:solidFill>
              </a:rPr>
            </a:br>
            <a:r>
              <a:rPr lang="cs-CZ" sz="2000" b="1" dirty="0" smtClean="0">
                <a:solidFill>
                  <a:schemeClr val="tx1"/>
                </a:solidFill>
              </a:rPr>
              <a:t>NÁZEV VÝZVY</a:t>
            </a:r>
            <a:r>
              <a:rPr lang="cs-CZ" sz="2000" dirty="0" smtClean="0">
                <a:solidFill>
                  <a:schemeClr val="tx1"/>
                </a:solidFill>
              </a:rPr>
              <a:t>		Podpora komunitního života na venkově </a:t>
            </a:r>
            <a:r>
              <a:rPr lang="cs-CZ" sz="2000" dirty="0" smtClean="0">
                <a:solidFill>
                  <a:schemeClr val="tx1"/>
                </a:solidFill>
              </a:rPr>
              <a:t>2022 </a:t>
            </a:r>
            <a:r>
              <a:rPr lang="cs-CZ" sz="2000" dirty="0" smtClean="0">
                <a:solidFill>
                  <a:schemeClr val="tx1"/>
                </a:solidFill>
              </a:rPr>
              <a:t>PK</a:t>
            </a:r>
            <a:br>
              <a:rPr lang="cs-CZ" sz="2000" dirty="0" smtClean="0">
                <a:solidFill>
                  <a:schemeClr val="tx1"/>
                </a:solidFill>
              </a:rPr>
            </a:br>
            <a:r>
              <a:rPr lang="cs-CZ" sz="2000" b="1" dirty="0" smtClean="0">
                <a:solidFill>
                  <a:schemeClr val="tx1"/>
                </a:solidFill>
              </a:rPr>
              <a:t>ČÍSLO VÝZVY</a:t>
            </a:r>
            <a:r>
              <a:rPr lang="cs-CZ" sz="2000" dirty="0" smtClean="0">
                <a:solidFill>
                  <a:schemeClr val="tx1"/>
                </a:solidFill>
              </a:rPr>
              <a:t>		</a:t>
            </a:r>
            <a:r>
              <a:rPr lang="cs-CZ" sz="2000" dirty="0" smtClean="0">
                <a:solidFill>
                  <a:schemeClr val="tx1"/>
                </a:solidFill>
              </a:rPr>
              <a:t>2022/PK/1</a:t>
            </a:r>
            <a:r>
              <a:rPr lang="cs-CZ" sz="2000" dirty="0" smtClean="0">
                <a:solidFill>
                  <a:schemeClr val="tx1"/>
                </a:solidFill>
              </a:rPr>
              <a:t/>
            </a:r>
            <a:br>
              <a:rPr lang="cs-CZ" sz="2000" dirty="0" smtClean="0">
                <a:solidFill>
                  <a:schemeClr val="tx1"/>
                </a:solidFill>
              </a:rPr>
            </a:br>
            <a:r>
              <a:rPr lang="cs-CZ" sz="2000" b="1" dirty="0" smtClean="0">
                <a:solidFill>
                  <a:schemeClr val="tx1"/>
                </a:solidFill>
              </a:rPr>
              <a:t>DRUH VÝZVY</a:t>
            </a:r>
            <a:r>
              <a:rPr lang="cs-CZ" sz="2000" dirty="0" smtClean="0">
                <a:solidFill>
                  <a:schemeClr val="tx1"/>
                </a:solidFill>
              </a:rPr>
              <a:t>		kolová</a:t>
            </a:r>
            <a:r>
              <a:rPr lang="cs-CZ" sz="2000" b="1" dirty="0" smtClean="0">
                <a:solidFill>
                  <a:schemeClr val="accent1"/>
                </a:solidFill>
              </a:rPr>
              <a:t/>
            </a:r>
            <a:br>
              <a:rPr lang="cs-CZ" sz="2000" b="1" dirty="0" smtClean="0">
                <a:solidFill>
                  <a:schemeClr val="accent1"/>
                </a:solidFill>
              </a:rPr>
            </a:br>
            <a:endParaRPr lang="cs-CZ" sz="2000" b="1" dirty="0" smtClean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19560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ČASOVÉ NASTAVENÍ VÝZVY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6353" y="2603499"/>
            <a:ext cx="10894423" cy="3875678"/>
          </a:xfrm>
        </p:spPr>
        <p:txBody>
          <a:bodyPr>
            <a:normAutofit/>
          </a:bodyPr>
          <a:lstStyle/>
          <a:p>
            <a:r>
              <a:rPr lang="cs-CZ" sz="2000" b="1" dirty="0" smtClean="0"/>
              <a:t>Zahájení příjmu </a:t>
            </a:r>
            <a:r>
              <a:rPr lang="cs-CZ" sz="2000" b="1" dirty="0"/>
              <a:t>žádostí o dotaci </a:t>
            </a:r>
            <a:r>
              <a:rPr lang="cs-CZ" sz="2000" b="1" dirty="0" smtClean="0"/>
              <a:t>						</a:t>
            </a:r>
            <a:r>
              <a:rPr lang="cs-CZ" sz="2000" b="1" dirty="0" smtClean="0"/>
              <a:t>13. 06. 2022, </a:t>
            </a:r>
            <a:r>
              <a:rPr lang="cs-CZ" sz="2000" b="1" dirty="0"/>
              <a:t>12:00 </a:t>
            </a:r>
            <a:r>
              <a:rPr lang="cs-CZ" sz="2000" b="1" dirty="0" smtClean="0"/>
              <a:t>hod.</a:t>
            </a:r>
          </a:p>
          <a:p>
            <a:r>
              <a:rPr lang="cs-CZ" sz="2000" b="1" dirty="0" smtClean="0"/>
              <a:t>Ukončení </a:t>
            </a:r>
            <a:r>
              <a:rPr lang="cs-CZ" sz="2000" b="1" dirty="0"/>
              <a:t>příjmu žádostí o dotaci 	</a:t>
            </a:r>
            <a:r>
              <a:rPr lang="cs-CZ" sz="2000" b="1" dirty="0" smtClean="0"/>
              <a:t>					</a:t>
            </a:r>
            <a:r>
              <a:rPr lang="cs-CZ" sz="2000" b="1" dirty="0" smtClean="0"/>
              <a:t>01</a:t>
            </a:r>
            <a:r>
              <a:rPr lang="cs-CZ" sz="2000" b="1" dirty="0" smtClean="0"/>
              <a:t>. </a:t>
            </a:r>
            <a:r>
              <a:rPr lang="cs-CZ" sz="2000" b="1" dirty="0" smtClean="0"/>
              <a:t>0</a:t>
            </a:r>
            <a:r>
              <a:rPr lang="cs-CZ" sz="2000" b="1" dirty="0"/>
              <a:t>7</a:t>
            </a:r>
            <a:r>
              <a:rPr lang="cs-CZ" sz="2000" b="1" dirty="0" smtClean="0"/>
              <a:t>. 2022, </a:t>
            </a:r>
            <a:r>
              <a:rPr lang="cs-CZ" sz="2000" b="1" dirty="0" smtClean="0"/>
              <a:t>16</a:t>
            </a:r>
            <a:r>
              <a:rPr lang="cs-CZ" sz="2000" b="1" dirty="0" smtClean="0"/>
              <a:t>:00 </a:t>
            </a:r>
            <a:r>
              <a:rPr lang="cs-CZ" sz="2000" b="1" dirty="0" smtClean="0"/>
              <a:t>hod.</a:t>
            </a:r>
          </a:p>
          <a:p>
            <a:r>
              <a:rPr lang="cs-CZ" sz="2000" b="1" dirty="0" smtClean="0"/>
              <a:t>Projednání </a:t>
            </a:r>
            <a:r>
              <a:rPr lang="cs-CZ" sz="2000" b="1" dirty="0"/>
              <a:t>projektů ve výběrové </a:t>
            </a:r>
            <a:r>
              <a:rPr lang="cs-CZ" sz="2000" b="1" dirty="0" smtClean="0"/>
              <a:t>komisi			</a:t>
            </a:r>
            <a:r>
              <a:rPr lang="cs-CZ" sz="2000" b="1" dirty="0"/>
              <a:t>	</a:t>
            </a:r>
            <a:r>
              <a:rPr lang="cs-CZ" sz="2000" b="1" dirty="0" smtClean="0"/>
              <a:t>červenec</a:t>
            </a:r>
            <a:r>
              <a:rPr lang="cs-CZ" sz="2000" b="1" dirty="0" smtClean="0"/>
              <a:t> 2022</a:t>
            </a:r>
            <a:endParaRPr lang="cs-CZ" sz="2000" b="1" dirty="0" smtClean="0"/>
          </a:p>
          <a:p>
            <a:r>
              <a:rPr lang="cs-CZ" sz="2000" b="1" dirty="0" smtClean="0"/>
              <a:t>Projednání </a:t>
            </a:r>
            <a:r>
              <a:rPr lang="cs-CZ" sz="2000" b="1" dirty="0"/>
              <a:t>projektů v rozhodovací komisi </a:t>
            </a:r>
            <a:r>
              <a:rPr lang="cs-CZ" sz="2000" b="1" dirty="0" smtClean="0"/>
              <a:t>			</a:t>
            </a:r>
            <a:r>
              <a:rPr lang="cs-CZ" sz="2000" b="1" dirty="0" smtClean="0"/>
              <a:t>srpen</a:t>
            </a:r>
            <a:r>
              <a:rPr lang="cs-CZ" sz="2000" b="1" dirty="0" smtClean="0"/>
              <a:t> 2022</a:t>
            </a:r>
            <a:endParaRPr lang="cs-CZ" sz="2000" b="1" dirty="0" smtClean="0"/>
          </a:p>
          <a:p>
            <a:r>
              <a:rPr lang="cs-CZ" sz="2000" b="1" dirty="0" smtClean="0"/>
              <a:t>Realizace </a:t>
            </a:r>
            <a:r>
              <a:rPr lang="cs-CZ" sz="2000" b="1" dirty="0"/>
              <a:t>projektů </a:t>
            </a:r>
            <a:r>
              <a:rPr lang="cs-CZ" sz="2000" b="1" dirty="0" smtClean="0"/>
              <a:t>										od </a:t>
            </a:r>
            <a:r>
              <a:rPr lang="cs-CZ" sz="2000" b="1" dirty="0"/>
              <a:t>01. </a:t>
            </a:r>
            <a:r>
              <a:rPr lang="cs-CZ" sz="2000" b="1" dirty="0" smtClean="0"/>
              <a:t>01. </a:t>
            </a:r>
            <a:r>
              <a:rPr lang="cs-CZ" sz="2000" b="1" dirty="0" smtClean="0"/>
              <a:t>2022 </a:t>
            </a:r>
            <a:r>
              <a:rPr lang="cs-CZ" sz="2000" b="1" dirty="0" smtClean="0"/>
              <a:t>do 14. 12. </a:t>
            </a:r>
            <a:r>
              <a:rPr lang="cs-CZ" sz="2000" b="1" dirty="0" smtClean="0"/>
              <a:t>2022</a:t>
            </a:r>
            <a:endParaRPr lang="cs-CZ" sz="2000" b="1" dirty="0" smtClean="0"/>
          </a:p>
          <a:p>
            <a:r>
              <a:rPr lang="cs-CZ" sz="2000" b="1" dirty="0" smtClean="0"/>
              <a:t>Předložení </a:t>
            </a:r>
            <a:r>
              <a:rPr lang="cs-CZ" sz="2000" b="1" dirty="0"/>
              <a:t>závěrečné zprávy o realizaci projektu </a:t>
            </a:r>
            <a:r>
              <a:rPr lang="cs-CZ" sz="2000" b="1" dirty="0" smtClean="0"/>
              <a:t>		do 21. 12. </a:t>
            </a:r>
            <a:r>
              <a:rPr lang="cs-CZ" sz="2000" b="1" dirty="0" smtClean="0"/>
              <a:t>2022</a:t>
            </a:r>
            <a:endParaRPr lang="cs-CZ" sz="20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4322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FINANČNÍ NASTAVENÍ VÝZVY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4" y="2603500"/>
            <a:ext cx="9730760" cy="4254500"/>
          </a:xfrm>
        </p:spPr>
        <p:txBody>
          <a:bodyPr>
            <a:normAutofit/>
          </a:bodyPr>
          <a:lstStyle/>
          <a:p>
            <a:r>
              <a:rPr lang="cs-CZ" sz="2000" b="1" dirty="0"/>
              <a:t>Celková finanční alokace 	</a:t>
            </a:r>
            <a:r>
              <a:rPr lang="cs-CZ" sz="2000" b="1" dirty="0" smtClean="0"/>
              <a:t>							</a:t>
            </a:r>
            <a:r>
              <a:rPr lang="cs-CZ" sz="2000" b="1" dirty="0"/>
              <a:t>5</a:t>
            </a:r>
            <a:r>
              <a:rPr lang="cs-CZ" sz="2000" b="1" dirty="0" smtClean="0"/>
              <a:t>0.000,00 </a:t>
            </a:r>
            <a:r>
              <a:rPr lang="cs-CZ" sz="2000" b="1" dirty="0" smtClean="0"/>
              <a:t>Kč </a:t>
            </a:r>
            <a:endParaRPr lang="cs-CZ" sz="2000" b="1" dirty="0"/>
          </a:p>
          <a:p>
            <a:r>
              <a:rPr lang="cs-CZ" sz="2000" b="1" dirty="0" smtClean="0"/>
              <a:t>Min</a:t>
            </a:r>
            <a:r>
              <a:rPr lang="cs-CZ" sz="2000" b="1" dirty="0"/>
              <a:t>. výše </a:t>
            </a:r>
            <a:r>
              <a:rPr lang="cs-CZ" sz="2000" b="1" dirty="0" smtClean="0"/>
              <a:t>podpory na projekt							5.000,00 </a:t>
            </a:r>
            <a:r>
              <a:rPr lang="cs-CZ" sz="2000" b="1" dirty="0"/>
              <a:t>Kč </a:t>
            </a:r>
            <a:endParaRPr lang="cs-CZ" sz="2000" b="1" dirty="0" smtClean="0"/>
          </a:p>
          <a:p>
            <a:r>
              <a:rPr lang="cs-CZ" sz="2000" b="1" dirty="0" smtClean="0"/>
              <a:t>Max</a:t>
            </a:r>
            <a:r>
              <a:rPr lang="cs-CZ" sz="2000" b="1" dirty="0"/>
              <a:t>. výše </a:t>
            </a:r>
            <a:r>
              <a:rPr lang="cs-CZ" sz="2000" b="1" dirty="0" smtClean="0"/>
              <a:t>podpory na projekt							20.000,00 </a:t>
            </a:r>
            <a:r>
              <a:rPr lang="cs-CZ" sz="2000" b="1" dirty="0"/>
              <a:t>Kč </a:t>
            </a:r>
            <a:endParaRPr lang="cs-CZ" sz="2000" b="1" dirty="0" smtClean="0"/>
          </a:p>
          <a:p>
            <a:r>
              <a:rPr lang="cs-CZ" sz="2000" b="1" dirty="0" smtClean="0"/>
              <a:t>Výše </a:t>
            </a:r>
            <a:r>
              <a:rPr lang="cs-CZ" sz="2000" b="1" dirty="0"/>
              <a:t>dotace </a:t>
            </a:r>
            <a:r>
              <a:rPr lang="cs-CZ" sz="2000" b="1" dirty="0" smtClean="0"/>
              <a:t>											80 </a:t>
            </a:r>
            <a:r>
              <a:rPr lang="cs-CZ" sz="2000" b="1" dirty="0"/>
              <a:t>% </a:t>
            </a:r>
            <a:endParaRPr lang="cs-CZ" sz="2000" b="1" dirty="0" smtClean="0"/>
          </a:p>
          <a:p>
            <a:r>
              <a:rPr lang="cs-CZ" sz="2000" b="1" dirty="0" smtClean="0"/>
              <a:t>Forma </a:t>
            </a:r>
            <a:r>
              <a:rPr lang="cs-CZ" sz="2000" b="1" dirty="0"/>
              <a:t>dotace </a:t>
            </a:r>
            <a:r>
              <a:rPr lang="cs-CZ" sz="2000" b="1" dirty="0" smtClean="0"/>
              <a:t>											ex </a:t>
            </a:r>
            <a:r>
              <a:rPr lang="cs-CZ" sz="2000" b="1" dirty="0"/>
              <a:t>post </a:t>
            </a:r>
            <a:endParaRPr lang="cs-CZ" sz="2000" b="1" dirty="0" smtClean="0"/>
          </a:p>
          <a:p>
            <a:r>
              <a:rPr lang="cs-CZ" sz="2000" b="1" dirty="0" smtClean="0"/>
              <a:t>Výše </a:t>
            </a:r>
            <a:r>
              <a:rPr lang="cs-CZ" sz="2000" b="1" dirty="0"/>
              <a:t>spoluúčasti </a:t>
            </a:r>
            <a:r>
              <a:rPr lang="cs-CZ" sz="2000" b="1" dirty="0" smtClean="0"/>
              <a:t>										20 </a:t>
            </a:r>
            <a:r>
              <a:rPr lang="cs-CZ" sz="2000" b="1" dirty="0"/>
              <a:t>% </a:t>
            </a:r>
            <a:endParaRPr lang="cs-CZ" sz="2000" b="1" dirty="0" smtClean="0"/>
          </a:p>
          <a:p>
            <a:r>
              <a:rPr lang="cs-CZ" sz="2000" b="1" dirty="0" smtClean="0"/>
              <a:t>Podpořeno předpoklad								cca </a:t>
            </a:r>
            <a:r>
              <a:rPr lang="cs-CZ" sz="2000" b="1" dirty="0"/>
              <a:t>2</a:t>
            </a:r>
            <a:r>
              <a:rPr lang="cs-CZ" sz="2000" b="1" dirty="0" smtClean="0"/>
              <a:t>+ </a:t>
            </a:r>
            <a:r>
              <a:rPr lang="cs-CZ" sz="2000" b="1" dirty="0"/>
              <a:t>projektů </a:t>
            </a:r>
            <a:endParaRPr lang="cs-CZ" sz="2000" b="1" dirty="0" smtClean="0"/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000" dirty="0" smtClean="0"/>
              <a:t>Dotace nenaplňuje </a:t>
            </a:r>
            <a:r>
              <a:rPr lang="cs-CZ" sz="2000" dirty="0"/>
              <a:t>znaky veřejné podpory ve smyslu čl. 107, odst. 1 Smlouvy o fungování Evropské unie.</a:t>
            </a:r>
          </a:p>
          <a:p>
            <a:pPr marL="0" indent="0">
              <a:buNone/>
            </a:pPr>
            <a:endParaRPr lang="cs-CZ" sz="2000" b="1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4290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OPRÁVĚNÍ ŽADATELÉ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5" y="2603499"/>
            <a:ext cx="9699858" cy="3925119"/>
          </a:xfrm>
        </p:spPr>
        <p:txBody>
          <a:bodyPr>
            <a:normAutofit/>
          </a:bodyPr>
          <a:lstStyle/>
          <a:p>
            <a:r>
              <a:rPr lang="cs-CZ" sz="2000" dirty="0" smtClean="0"/>
              <a:t>Obecně prospěšná společnost</a:t>
            </a:r>
          </a:p>
          <a:p>
            <a:r>
              <a:rPr lang="cs-CZ" sz="2000" dirty="0" smtClean="0"/>
              <a:t>Spolek</a:t>
            </a:r>
          </a:p>
          <a:p>
            <a:r>
              <a:rPr lang="cs-CZ" sz="2000" dirty="0" smtClean="0"/>
              <a:t>Ústav</a:t>
            </a:r>
          </a:p>
          <a:p>
            <a:r>
              <a:rPr lang="cs-CZ" sz="2000" dirty="0" smtClean="0"/>
              <a:t>Obec</a:t>
            </a:r>
          </a:p>
          <a:p>
            <a:r>
              <a:rPr lang="cs-CZ" sz="2000" dirty="0" smtClean="0"/>
              <a:t>Příspěvková organizace</a:t>
            </a:r>
          </a:p>
          <a:p>
            <a:r>
              <a:rPr lang="cs-CZ" sz="2000" dirty="0" smtClean="0"/>
              <a:t>Škola nebo školské zařízení</a:t>
            </a:r>
          </a:p>
          <a:p>
            <a:pPr marL="0" indent="0">
              <a:buNone/>
            </a:pPr>
            <a:endParaRPr lang="cs-CZ" sz="2000" b="1" dirty="0"/>
          </a:p>
          <a:p>
            <a:pPr marL="0" indent="0" algn="ctr">
              <a:buNone/>
            </a:pPr>
            <a:r>
              <a:rPr lang="cs-CZ" sz="2000" b="1" dirty="0" smtClean="0">
                <a:solidFill>
                  <a:schemeClr val="accent1"/>
                </a:solidFill>
              </a:rPr>
              <a:t>Všechny subjekty musí prokazatelně sídlit nebo působit na území MAS Vladař V PLZEŇSKÉM KRAJI!</a:t>
            </a:r>
            <a:endParaRPr lang="cs-CZ" sz="2000" b="1" dirty="0">
              <a:solidFill>
                <a:schemeClr val="accent1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1391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PODMÍNKY VÝZVY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4" y="2603500"/>
            <a:ext cx="10046445" cy="3416300"/>
          </a:xfrm>
        </p:spPr>
        <p:txBody>
          <a:bodyPr>
            <a:normAutofit/>
          </a:bodyPr>
          <a:lstStyle/>
          <a:p>
            <a:r>
              <a:rPr lang="cs-CZ" sz="2000" dirty="0"/>
              <a:t>Cílem je </a:t>
            </a:r>
            <a:r>
              <a:rPr lang="cs-CZ" sz="2000" b="1" dirty="0"/>
              <a:t>podpořit komunitní život na venkově </a:t>
            </a:r>
            <a:r>
              <a:rPr lang="cs-CZ" sz="2000" dirty="0" smtClean="0"/>
              <a:t>(na území </a:t>
            </a:r>
            <a:r>
              <a:rPr lang="cs-CZ" sz="2000" dirty="0"/>
              <a:t>MAS </a:t>
            </a:r>
            <a:r>
              <a:rPr lang="cs-CZ" sz="2000" dirty="0" smtClean="0"/>
              <a:t>Vladař v rámci Plzeňského kraje) </a:t>
            </a:r>
          </a:p>
          <a:p>
            <a:r>
              <a:rPr lang="cs-CZ" sz="2000" dirty="0"/>
              <a:t>Projekt musí mít přímý dopad na území MAS Vladař v </a:t>
            </a:r>
            <a:r>
              <a:rPr lang="cs-CZ" sz="2000" dirty="0" smtClean="0"/>
              <a:t>Plzeňském </a:t>
            </a:r>
            <a:r>
              <a:rPr lang="cs-CZ" sz="2000" dirty="0"/>
              <a:t>kraji</a:t>
            </a:r>
          </a:p>
          <a:p>
            <a:r>
              <a:rPr lang="cs-CZ" sz="2000" dirty="0" smtClean="0"/>
              <a:t>Projekt </a:t>
            </a:r>
            <a:r>
              <a:rPr lang="cs-CZ" sz="2000" dirty="0"/>
              <a:t>musí být </a:t>
            </a:r>
            <a:r>
              <a:rPr lang="cs-CZ" sz="2000" b="1" dirty="0"/>
              <a:t>v souladu </a:t>
            </a:r>
            <a:r>
              <a:rPr lang="cs-CZ" sz="2000" b="1" dirty="0" smtClean="0"/>
              <a:t>se SCLLD MAS Vladař o.p.s.</a:t>
            </a:r>
            <a:r>
              <a:rPr lang="cs-CZ" sz="2000" dirty="0" smtClean="0"/>
              <a:t> pro období 2014 – 2020</a:t>
            </a:r>
          </a:p>
          <a:p>
            <a:r>
              <a:rPr lang="cs-CZ" sz="2000" dirty="0" smtClean="0"/>
              <a:t>Projekt musí být </a:t>
            </a:r>
            <a:r>
              <a:rPr lang="cs-CZ" sz="2000" b="1" dirty="0" smtClean="0"/>
              <a:t>v souladu </a:t>
            </a:r>
            <a:r>
              <a:rPr lang="pl-PL" sz="2000" b="1" dirty="0"/>
              <a:t>s Programem rozvoje Plzeňského kraje</a:t>
            </a:r>
            <a:r>
              <a:rPr lang="cs-CZ" sz="2000" dirty="0" smtClean="0"/>
              <a:t> </a:t>
            </a:r>
          </a:p>
          <a:p>
            <a:r>
              <a:rPr lang="cs-CZ" sz="2000" dirty="0" smtClean="0"/>
              <a:t>V rámci projektu bude prezentován Plzeňský kraj a MAS Vladař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03817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CÍL VÝZVY</a:t>
            </a:r>
            <a:endParaRPr lang="cs-CZ" b="1" dirty="0"/>
          </a:p>
        </p:txBody>
      </p:sp>
      <p:sp>
        <p:nvSpPr>
          <p:cNvPr id="5" name="Zástupný symbol pro obsah 4"/>
          <p:cNvSpPr>
            <a:spLocks noGrp="1"/>
          </p:cNvSpPr>
          <p:nvPr>
            <p:ph sz="half" idx="2"/>
          </p:nvPr>
        </p:nvSpPr>
        <p:spPr>
          <a:xfrm>
            <a:off x="1154954" y="3370217"/>
            <a:ext cx="4825158" cy="2649584"/>
          </a:xfrm>
        </p:spPr>
        <p:txBody>
          <a:bodyPr/>
          <a:lstStyle/>
          <a:p>
            <a:r>
              <a:rPr lang="cs-CZ" sz="2000" dirty="0"/>
              <a:t>Měkké akce </a:t>
            </a:r>
          </a:p>
          <a:p>
            <a:pPr lvl="1"/>
            <a:r>
              <a:rPr lang="cs-CZ" sz="1800" dirty="0"/>
              <a:t>k</a:t>
            </a:r>
            <a:r>
              <a:rPr lang="cs-CZ" sz="1800" dirty="0" smtClean="0"/>
              <a:t>ulturní </a:t>
            </a:r>
            <a:r>
              <a:rPr lang="cs-CZ" sz="1800" dirty="0"/>
              <a:t>akce</a:t>
            </a:r>
          </a:p>
          <a:p>
            <a:pPr lvl="1"/>
            <a:r>
              <a:rPr lang="cs-CZ" sz="1800" dirty="0"/>
              <a:t>s</a:t>
            </a:r>
            <a:r>
              <a:rPr lang="cs-CZ" sz="1800" dirty="0" smtClean="0"/>
              <a:t>portovní </a:t>
            </a:r>
            <a:r>
              <a:rPr lang="cs-CZ" sz="1800" dirty="0"/>
              <a:t>akce</a:t>
            </a:r>
          </a:p>
          <a:p>
            <a:pPr lvl="1"/>
            <a:r>
              <a:rPr lang="cs-CZ" sz="1800" dirty="0"/>
              <a:t>Vzdělávací akce</a:t>
            </a:r>
          </a:p>
          <a:p>
            <a:pPr lvl="1"/>
            <a:r>
              <a:rPr lang="cs-CZ" sz="1800" dirty="0"/>
              <a:t>rozvoj spolkové činnosti </a:t>
            </a:r>
          </a:p>
          <a:p>
            <a:pPr lvl="1"/>
            <a:r>
              <a:rPr lang="cs-CZ" sz="1800" dirty="0"/>
              <a:t>aktivizace místního potenciálu</a:t>
            </a:r>
            <a:endParaRPr lang="cs-CZ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3"/>
          </p:nvPr>
        </p:nvSpPr>
        <p:spPr>
          <a:xfrm>
            <a:off x="1154954" y="2603500"/>
            <a:ext cx="9878918" cy="576262"/>
          </a:xfrm>
        </p:spPr>
        <p:txBody>
          <a:bodyPr/>
          <a:lstStyle/>
          <a:p>
            <a:r>
              <a:rPr lang="cs-CZ" b="1" dirty="0"/>
              <a:t>Podpora komunitního života na území MAS Vladař o.p.s. </a:t>
            </a:r>
            <a:r>
              <a:rPr lang="cs-CZ" b="1" dirty="0" smtClean="0"/>
              <a:t>v PK</a:t>
            </a:r>
          </a:p>
        </p:txBody>
      </p:sp>
      <p:sp>
        <p:nvSpPr>
          <p:cNvPr id="7" name="Zástupný symbol pro obsah 6"/>
          <p:cNvSpPr>
            <a:spLocks noGrp="1"/>
          </p:cNvSpPr>
          <p:nvPr>
            <p:ph sz="quarter" idx="4"/>
          </p:nvPr>
        </p:nvSpPr>
        <p:spPr>
          <a:xfrm>
            <a:off x="6208710" y="3370217"/>
            <a:ext cx="4825159" cy="2649584"/>
          </a:xfrm>
        </p:spPr>
        <p:txBody>
          <a:bodyPr/>
          <a:lstStyle/>
          <a:p>
            <a:r>
              <a:rPr lang="cs-CZ" sz="2000" dirty="0"/>
              <a:t>Údržba a obnova </a:t>
            </a:r>
          </a:p>
          <a:p>
            <a:pPr lvl="1"/>
            <a:r>
              <a:rPr lang="cs-CZ" sz="1800" dirty="0"/>
              <a:t>občanské vybavenosti </a:t>
            </a:r>
          </a:p>
          <a:p>
            <a:pPr lvl="1"/>
            <a:r>
              <a:rPr lang="cs-CZ" sz="1800" dirty="0"/>
              <a:t>veřejného prostoru</a:t>
            </a:r>
          </a:p>
          <a:p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2632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ZPŮSOBILÉ VÝDAJE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54953" y="2603500"/>
            <a:ext cx="9589248" cy="3025775"/>
          </a:xfrm>
        </p:spPr>
        <p:txBody>
          <a:bodyPr>
            <a:normAutofit/>
          </a:bodyPr>
          <a:lstStyle/>
          <a:p>
            <a:r>
              <a:rPr lang="cs-CZ" sz="2000" dirty="0"/>
              <a:t>Nákup služeb, vybavení, zařízení apod.</a:t>
            </a:r>
          </a:p>
          <a:p>
            <a:r>
              <a:rPr lang="cs-CZ" sz="2000" dirty="0" smtClean="0"/>
              <a:t>Pouze výdaje vynaložené </a:t>
            </a:r>
            <a:r>
              <a:rPr lang="cs-CZ" sz="2000" dirty="0"/>
              <a:t>na realizaci </a:t>
            </a:r>
            <a:r>
              <a:rPr lang="cs-CZ" sz="2000" dirty="0" smtClean="0"/>
              <a:t>projektu s širším dopadem. </a:t>
            </a:r>
            <a:endParaRPr lang="cs-CZ" sz="2000" dirty="0"/>
          </a:p>
          <a:p>
            <a:r>
              <a:rPr lang="cs-CZ" sz="2000" dirty="0" smtClean="0"/>
              <a:t>Výdaj </a:t>
            </a:r>
            <a:r>
              <a:rPr lang="cs-CZ" sz="2000" dirty="0"/>
              <a:t>musí vyhovovat zásadám efektivnosti, účelnosti a hospodárnosti. </a:t>
            </a:r>
          </a:p>
          <a:p>
            <a:r>
              <a:rPr lang="cs-CZ" sz="2000" dirty="0" smtClean="0"/>
              <a:t>Výdaj vzniklý </a:t>
            </a:r>
            <a:r>
              <a:rPr lang="cs-CZ" sz="2000" dirty="0"/>
              <a:t>v přímé souvislosti s realizací </a:t>
            </a:r>
            <a:r>
              <a:rPr lang="cs-CZ" sz="2000" dirty="0" smtClean="0"/>
              <a:t>projektu </a:t>
            </a:r>
            <a:br>
              <a:rPr lang="cs-CZ" sz="2000" dirty="0" smtClean="0"/>
            </a:br>
            <a:r>
              <a:rPr lang="cs-CZ" sz="2000" dirty="0" smtClean="0"/>
              <a:t>(byl </a:t>
            </a:r>
            <a:r>
              <a:rPr lang="cs-CZ" sz="2000" dirty="0"/>
              <a:t>uhrazen </a:t>
            </a:r>
            <a:r>
              <a:rPr lang="cs-CZ" sz="2000" dirty="0" smtClean="0"/>
              <a:t>1</a:t>
            </a:r>
            <a:r>
              <a:rPr lang="cs-CZ" sz="2000" dirty="0"/>
              <a:t>. </a:t>
            </a:r>
            <a:r>
              <a:rPr lang="cs-CZ" sz="2000" dirty="0" smtClean="0"/>
              <a:t>1. </a:t>
            </a:r>
            <a:r>
              <a:rPr lang="cs-CZ" sz="2000" dirty="0" smtClean="0"/>
              <a:t>2022 </a:t>
            </a:r>
            <a:r>
              <a:rPr lang="cs-CZ" sz="2000" dirty="0"/>
              <a:t>do </a:t>
            </a:r>
            <a:r>
              <a:rPr lang="cs-CZ" sz="2000" dirty="0" smtClean="0"/>
              <a:t>14. 12. </a:t>
            </a:r>
            <a:r>
              <a:rPr lang="cs-CZ" sz="2000" dirty="0" smtClean="0"/>
              <a:t>2022)</a:t>
            </a:r>
            <a:endParaRPr lang="cs-CZ" sz="2000" dirty="0" smtClean="0"/>
          </a:p>
          <a:p>
            <a:r>
              <a:rPr lang="cs-CZ" sz="2000" dirty="0" smtClean="0"/>
              <a:t>Výdaj </a:t>
            </a:r>
            <a:r>
              <a:rPr lang="cs-CZ" sz="2000" dirty="0"/>
              <a:t>musí být identifikovatelný, ověřitelný a podložený prvotními podpůrnými účetními </a:t>
            </a:r>
            <a:r>
              <a:rPr lang="cs-CZ" sz="2000" dirty="0" smtClean="0"/>
              <a:t>doklady</a:t>
            </a:r>
            <a:endParaRPr lang="cs-CZ" sz="20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584" y="63286"/>
            <a:ext cx="547947" cy="547947"/>
          </a:xfrm>
          <a:prstGeom prst="rect">
            <a:avLst/>
          </a:prstGeom>
          <a:effectLst>
            <a:reflection stA="2500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6659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Zasedací místnost Ion">
  <a:themeElements>
    <a:clrScheme name="Zasedací místnost 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Zasedací místnost 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Zasedací místnost 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1154</TotalTime>
  <Words>1891</Words>
  <Application>Microsoft Office PowerPoint</Application>
  <PresentationFormat>Širokoúhlá obrazovka</PresentationFormat>
  <Paragraphs>291</Paragraphs>
  <Slides>25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3" baseType="lpstr">
      <vt:lpstr>Arial</vt:lpstr>
      <vt:lpstr>Calibri</vt:lpstr>
      <vt:lpstr>Century Gothic</vt:lpstr>
      <vt:lpstr>Tahoma</vt:lpstr>
      <vt:lpstr>Times New Roman</vt:lpstr>
      <vt:lpstr>Wingdings</vt:lpstr>
      <vt:lpstr>Wingdings 3</vt:lpstr>
      <vt:lpstr>Zasedací místnost Ion</vt:lpstr>
      <vt:lpstr>Podpora komunitního života na venkově 2022 PK</vt:lpstr>
      <vt:lpstr>PROGRAM SEMINÁŘE</vt:lpstr>
      <vt:lpstr>PŘEDSTAVENÍ VÝZVY</vt:lpstr>
      <vt:lpstr>ČASOVÉ NASTAVENÍ VÝZVY</vt:lpstr>
      <vt:lpstr>FINANČNÍ NASTAVENÍ VÝZVY</vt:lpstr>
      <vt:lpstr>OPRÁVĚNÍ ŽADATELÉ</vt:lpstr>
      <vt:lpstr>PODMÍNKY VÝZVY</vt:lpstr>
      <vt:lpstr>CÍL VÝZVY</vt:lpstr>
      <vt:lpstr>ZPŮSOBILÉ VÝDAJE</vt:lpstr>
      <vt:lpstr>NEZPŮSOBILÉ VÝDAJE</vt:lpstr>
      <vt:lpstr>PŘEDKLÁDÁNÍ ŽÁDOSTI O DOTACI</vt:lpstr>
      <vt:lpstr>PŘÍLOHY ŽÁDOSTI O DOTACI</vt:lpstr>
      <vt:lpstr>KRITÉRIA PŘIJATELNOSTI</vt:lpstr>
      <vt:lpstr>KRITÉRIA FORMÁLNÍCH NÁLEŽITOSTÍ</vt:lpstr>
      <vt:lpstr>KRITÉRIA VĚCNÉHO HODNOCENÍ</vt:lpstr>
      <vt:lpstr>POSOUZENÍ ŽÁDOSTI O DOTACI</vt:lpstr>
      <vt:lpstr>POSOUZENÍ ŽÁDOSTI O DOTACI</vt:lpstr>
      <vt:lpstr>POSOUZENÍ ŽÁDOSTI O DOTACI</vt:lpstr>
      <vt:lpstr>POSOUZENÍ ŽÁDOSTI O DOTACI</vt:lpstr>
      <vt:lpstr>SMLOUVA O POSKYTNUTÍ A ČERPÁNÍ DOTACE</vt:lpstr>
      <vt:lpstr>ZÁVĚREČNÉ VYUČTOVÁNÍ  A VYHODNOCENÍ DOTACE</vt:lpstr>
      <vt:lpstr>ZÁVĚREČNÉ VYUČTOVÁNÍ  A VYHODNOCENÍ DOTACE</vt:lpstr>
      <vt:lpstr>DŮLEŽITÉ ODKAZY</vt:lpstr>
      <vt:lpstr>KONTAKTY</vt:lpstr>
      <vt:lpstr>DĚKUJEME ZA POZORNOST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Podpora komunitního života na venkově 2019 ÚK</dc:title>
  <dc:creator>Lněníčková MASVladař</dc:creator>
  <cp:lastModifiedBy>Lněníčková MASVladař</cp:lastModifiedBy>
  <cp:revision>109</cp:revision>
  <dcterms:created xsi:type="dcterms:W3CDTF">2019-06-18T08:56:38Z</dcterms:created>
  <dcterms:modified xsi:type="dcterms:W3CDTF">2022-06-22T09:19:01Z</dcterms:modified>
</cp:coreProperties>
</file>