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75" autoAdjust="0"/>
  </p:normalViewPr>
  <p:slideViewPr>
    <p:cSldViewPr snapToGrid="0">
      <p:cViewPr varScale="1">
        <p:scale>
          <a:sx n="85" d="100"/>
          <a:sy n="85" d="100"/>
        </p:scale>
        <p:origin x="-542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08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12990-876B-4E59-A8FD-23B91FA3CC86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01F20-21B6-4FBF-B6E3-DC49E116EB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386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1F20-21B6-4FBF-B6E3-DC49E116EB8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872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1F20-21B6-4FBF-B6E3-DC49E116EB8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62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195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92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66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345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52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21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63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85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53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90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68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FFA03-6E45-45FD-AF8A-6B34EDE9DD0D}" type="datetimeFigureOut">
              <a:rPr lang="cs-CZ" smtClean="0"/>
              <a:t>15.1.2018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63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seu.mssf.cz/" TargetMode="External"/><Relationship Id="rId2" Type="http://schemas.openxmlformats.org/officeDocument/2006/relationships/hyperlink" Target="http://www.vladar.cz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otaceeu.cz/cs/Jak-na-projekt/Elektronicka-zadost/Edukacni-videa" TargetMode="External"/><Relationship Id="rId4" Type="http://schemas.openxmlformats.org/officeDocument/2006/relationships/hyperlink" Target="https://www.mssf.cz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andrea.nipauerova@vladar.c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ladar.cz/integrovany-operacni-program-vypis-text-14.html" TargetMode="External"/><Relationship Id="rId2" Type="http://schemas.openxmlformats.org/officeDocument/2006/relationships/hyperlink" Target="https://www.strukturalni-fondy.cz/cs/Microsites/IROP/Vyzvy/Vyzva-c-62-Socialni-infrastruktura-integrovane-projekty-CLLD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434353" y="1319273"/>
            <a:ext cx="9323294" cy="518603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anchor="ctr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endParaRPr lang="cs-CZ" sz="1400" b="1" kern="0" dirty="0" smtClean="0">
              <a:solidFill>
                <a:srgbClr val="2E74B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500" b="1" kern="0" dirty="0" smtClean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IROP </a:t>
            </a:r>
            <a:r>
              <a:rPr lang="cs-CZ" sz="2500" b="1" kern="0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Integrovaný regionální operační program</a:t>
            </a:r>
            <a:endParaRPr lang="cs-CZ" sz="2500" b="1" kern="0" dirty="0" smtClean="0">
              <a:solidFill>
                <a:srgbClr val="2E74B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</a:t>
            </a:r>
            <a:endParaRPr lang="cs-CZ" sz="22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cs-CZ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 rámci vyhlášené výzvy MAS Vladař o.p.s.</a:t>
            </a:r>
          </a:p>
          <a:p>
            <a:pPr algn="ctr">
              <a:spcAft>
                <a:spcPts val="0"/>
              </a:spcAft>
            </a:pPr>
            <a:endParaRPr lang="cs-CZ" sz="1400" b="1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Termín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17. 01. 2018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Obecní úřad Petrohrad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Čas zahájení: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9.00 </a:t>
            </a:r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hodin</a:t>
            </a:r>
          </a:p>
          <a:p>
            <a:pPr algn="ctr"/>
            <a:endParaRPr lang="cs-CZ" sz="1400" b="1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6" name="obrázek 1" descr="IROP_CZ_RO_B_C 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375663"/>
            <a:ext cx="5760720" cy="943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871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73424" y="1220704"/>
            <a:ext cx="11645153" cy="44165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Vykazovat plnění indikátoru bude příjemce podpory ve Zprávách o realizaci projektu a Zprávách o udržitelnosti projektu, v datovém poli dosažená hodnota. Pokud by během realizace projektu nastaly změny v projektu, které ovlivní výslednou hodnotu indikátoru, postupuje příjemce v souladu s kapitolou 16 Obecných pravidel.</a:t>
            </a:r>
          </a:p>
          <a:p>
            <a:endParaRPr lang="cs-CZ" sz="15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u="sng" dirty="0" smtClean="0">
                <a:latin typeface="Times New Roman" pitchFamily="18" charset="0"/>
                <a:cs typeface="Times New Roman" pitchFamily="18" charset="0"/>
              </a:rPr>
              <a:t>Indikátor </a:t>
            </a:r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výsledku: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6 75 10 Kapacita služeb a sociální práce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výchozí a cílovou hodnotu indikátoru. 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 výstupu: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54 01 Počet podpořených zázemí pro služby a sociální práci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cílovou hodnotu indikátoru. 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54 02 Počet poskytovaných druhů sociálních služeb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cílovou hodnotu indikátoru.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Podrobné informace k jednotlivým indikátorům a závazná pravidla jejich vykazování a výpočtu obsahují metodické listy indikátorů v příloze č. 3 Specifických pravidel pro žadatele a příjemce dané výzvy IROP (č. 62 / CLLD).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566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33082" y="289679"/>
            <a:ext cx="11725836" cy="62786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8600" algn="ctr"/>
            <a:r>
              <a:rPr lang="cs-CZ" b="1" dirty="0" smtClean="0">
                <a:solidFill>
                  <a:srgbClr val="2F20F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AKTIVITA </a:t>
            </a:r>
            <a:r>
              <a:rPr lang="cs-CZ" b="1" dirty="0">
                <a:solidFill>
                  <a:srgbClr val="2F20F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ROZVOJ KOMUNITNÍCH CENTER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Poskytování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sociálních služeb není povinné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 aktivitě komunitních center (v případě varianty „KC“ s registrovanou sociální službou) je možné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podpořit pouze sociální služby ambulantního a terénního charakteru. Pobytové služby nelze v aktivitě Komunitních center podpořit.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Zapojení veřejnosti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do nastavení a fungování centra (např. zápisem ze zastupitelstva)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Cílem je vybudování / poskytnutí prostoru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určeného k 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bezúplatnému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využití cílovými skupinami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Neexistuje předpoklad, že si Komunitní centrum na sebe musí samo vydělat =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na svůj základní provoz. Provozovatel komunitního centra musí zajistit,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aby aktivity „KC“ byly pro klienty zdarma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 Na činnosti si může vydělávat jiným způsobem,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provozní nálady „KC“ hradí jeho provozovatel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Případná úhrada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za aktivity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musí být „symbolická“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a nepřesáhne tak náklady spojené s realizací jednotlivých aktivit (př. Keramický kroužek zdarma, ale hlínu si hradí účastník kurzu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Povinnost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zajistit v „KC“ sociálního pracovníka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nestačí zajistit pracovníka v sociálních službách, ten nesmí poskytovat sociální poradenství bez dohledu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(zajistit minimálně jednoho pracovníka se vzděláním podle zákona o sociálních službách, který bude působit v rámci „KC“)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není dán úvazek, ale sociální pracovník by měl v „KC“ působit dle potřeb dané lokality po dobu 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udržitelnosti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cs-CZ" sz="1300" b="1" i="1" dirty="0" smtClean="0">
                <a:latin typeface="Times New Roman" pitchFamily="18" charset="0"/>
                <a:cs typeface="Times New Roman" pitchFamily="18" charset="0"/>
              </a:rPr>
              <a:t>PZN.: Bezbariérovost </a:t>
            </a:r>
            <a:r>
              <a:rPr lang="cs-CZ" sz="1300" b="1" i="1" dirty="0">
                <a:latin typeface="Times New Roman" pitchFamily="18" charset="0"/>
                <a:cs typeface="Times New Roman" pitchFamily="18" charset="0"/>
              </a:rPr>
              <a:t>není dle podmínek výzvy povinná</a:t>
            </a:r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, ale pouze doporučená, toto řešení je v návaznosti na souhlasném stanovisku dotčených orgánů při potřebném vyjádření se stavbou v součinnosti pro možnost vydání stavebního povolení, popřípadě oznámení stavebního záměru (pokud daná rekonstrukce nepodléhá stavebnímu povolení), jelikož se bude vždy jednat o veřejný prostor = „KC“, je předpoklad, že bezbariérovost bude požadována ze strany dotčených </a:t>
            </a:r>
            <a:r>
              <a:rPr lang="cs-CZ" sz="1300" i="1" dirty="0" smtClean="0">
                <a:latin typeface="Times New Roman" pitchFamily="18" charset="0"/>
                <a:cs typeface="Times New Roman" pitchFamily="18" charset="0"/>
              </a:rPr>
              <a:t>orgánů.</a:t>
            </a:r>
            <a:endParaRPr lang="cs-CZ" sz="1300" i="1" dirty="0">
              <a:latin typeface="Times New Roman" pitchFamily="18" charset="0"/>
              <a:cs typeface="Times New Roman" pitchFamily="18" charset="0"/>
            </a:endParaRPr>
          </a:p>
          <a:p>
            <a:endParaRPr lang="cs-CZ" sz="1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21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33082" y="266596"/>
            <a:ext cx="11725836" cy="63248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 této aktivitě není možné pořídit pouze vybavení komunitních center bez dalších opatření typu rekonstrukce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– nelze realizovat projekt „KC“ pod „čistým nebem – park, louka“, pouze investiční aktivity typu rekonstrukce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Podporované aktivity: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stavby a stavební práce spojené s výstavbou infrastruktury komunitního centra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včetně vybudování přípojky pro přivedení inženýrských sítí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rekonstrukce a stavební úpravy existujícího objektu a zázemí pro poskytování aktivit komunitních center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včetně sociálních služeb, budou-li v projektu poskytovány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 pozemků a staveb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vybavení pro zajištění provozu zařízení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- pořízení vybavení bude podporováno, budou-li součástí projektu další opatření (stavby, rekonstrukce a úpravy objektu, či zázemí pro poskytování aktivit komunitních center).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Pořízení vybavení nemůže být samostatný projekt.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Potřebnost pořízení vybavení musí být odůvodněna ve studii proveditelnosti.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pořízení automobilu pro poskytování terénních a ambulantních sociálních služeb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= k zajištění provozu komunitního 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centra</a:t>
            </a:r>
          </a:p>
          <a:p>
            <a:pPr lvl="0"/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Indikátory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endParaRPr lang="cs-CZ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Žadatel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 povinen vybrat a naplnit indikátory pro zvolenou aktivitu. Plánovaná hodnota indikátoru je závazná. Výběr indikátorů je součástí podání žádosti v systému MS2014+.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K indikátoru musí být v žádosti vyplněna tato datová pole: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výchozí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(v případě výstupových indikátorů je automaticky načtena 0) a datum, ke kterému byla hodnota stanovena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cílová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kterou se žadatel v projektu zavazuje dosáhnout a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datum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ke kterému ji musí naplnit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Nenaplnění či překročení povolené tolerance vykazovaného indikátoru k určenému datu jeho naplnění může vést ke krácení nebo nevyplacení dotace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Jeho neudržení po dobu udržitelnosti může mít charakter porušení rozpočtové kázně s následkem finanční sankce.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Sankce jsou stanoveny v Podmínkách Rozhodnutí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634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0671" y="728261"/>
            <a:ext cx="11770658" cy="540147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Vykazovat plnění indikátoru bude příjemce podpory ve Zprávách o realizaci projektu a Zprávách o udržitelnosti projektu, v datovém poli dosažená hodnota.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Pokud by během realizace projektu nastaly změny v projektu, které ovlivní výslednou hodnotu indikátoru, postupuje příjemce v souladu s kapitolou 16 Obecných pravidel.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 výsledku: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6 75 10 Kapacita služeb a sociální práce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výchozí a cílovou hodnotu indikátoru. 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 výstupu: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54 01 Počet podpořených zázemí pro služby a sociální práci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cílovou hodnotu indikátoru. 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54 02 Počet poskytovaných druhů sociálních služeb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projekty komunitních center, ve kterých bude po ukončení realizace projektu poskytována alespoň jedna sociální služba podle zákona č. 108/2006 Sb., o sociálních službách, ve znění pozdějších předpisů. Žadatel uvede cílovou hodnotu indikátoru k datu do 6 měsíců od ukončení realizace projektu.</a:t>
            </a:r>
          </a:p>
          <a:p>
            <a:r>
              <a:rPr lang="cs-CZ" sz="15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i="1" dirty="0">
                <a:latin typeface="Times New Roman" pitchFamily="18" charset="0"/>
                <a:cs typeface="Times New Roman" pitchFamily="18" charset="0"/>
              </a:rPr>
              <a:t>Podrobné informace k jednotlivým indikátorům a závazná pravidla jejich vykazování a výpočtu obsahují metodické listy indikátorů v příloze č. 3 Specifických pravidel pro žadatele a příjemce dané výzvy IROP (č. 62 / CLLD).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2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9636" y="105013"/>
            <a:ext cx="11752729" cy="66479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8600" algn="ctr"/>
            <a:r>
              <a:rPr lang="cs-CZ" b="1" dirty="0">
                <a:solidFill>
                  <a:srgbClr val="2F20F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AKTIVITA SOCIÁLNÍ BYDLENÍ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Cílem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je dostupné nájemní sociální bydlení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Pořízení bytů formou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nákup, rekonstrukce bytu nebo adaptace nebytových prostor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pro potřeby sociálního bydlení a pořízení nezbytného základního vybavení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IROP určuje parametry sociálního bydlení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a podmínky ohledně nakládání se sociálnímu byty (viz. kapitola 3.4.4 specifických pravidel pro žadatele a příjemce výzvy č. 62)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Objekt nebo vchod bytového domu se samostatným číslem popisným má více než 12 bytových jednotek, počet sociálních bytů v objektu nebo vchodu se samostatným číslem popisným nepřekročí součet 12 sociálních bytů a podílu max. 20 % z celkového počtu bytů v objektu nebo vchodu se samostatným číslem popisným nad hranicí 12 bytových jednotek. Podíl se vždy zaokrouhluje dolů na celé bytové jednotky.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Tato povinnost se netýká objektů či vchodů bytového domu se samostatným číslem popisným, které mají maximálně 12 bytových jednotek.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 Ubytovny a zařízení dočasného nestandardního ubytování nejsou podporovány </a:t>
            </a:r>
            <a:r>
              <a:rPr lang="cs-CZ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</a:t>
            </a:r>
          </a:p>
          <a:p>
            <a:pPr algn="just"/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300" b="1" i="1" dirty="0">
                <a:latin typeface="Times New Roman" pitchFamily="18" charset="0"/>
                <a:cs typeface="Times New Roman" pitchFamily="18" charset="0"/>
              </a:rPr>
              <a:t>Příklad výpočtu: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300" i="1" dirty="0" smtClean="0">
                <a:latin typeface="Times New Roman" pitchFamily="18" charset="0"/>
                <a:cs typeface="Times New Roman" pitchFamily="18" charset="0"/>
              </a:rPr>
              <a:t>Objekt </a:t>
            </a:r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nebo vchod bytového domu se samostatným číslem popisným má 30 bytů.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12 + 0,2 * (30 – 12) = 12 + 0,2 * 18 = 12 + 3 („3,6“ zaokrouhlujeme vždy směrem dolů) = </a:t>
            </a:r>
            <a:r>
              <a:rPr lang="cs-CZ" sz="1300" i="1" dirty="0" smtClean="0"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cs-CZ" sz="13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300" i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projektu lze podpořit maximálně 15 sociálních bytů.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Sociální bydlení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musí splňovat parametry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sociálního bydlení IROP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a zároveň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stavebně technické parametry dané stavebními předpisy budov pro </a:t>
            </a: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bydlení</a:t>
            </a:r>
          </a:p>
          <a:p>
            <a:pPr marL="285750" lvl="0" indent="-285750" algn="just">
              <a:buFont typeface="Wingdings" pitchFamily="2" charset="2"/>
              <a:buChar char="Ø"/>
            </a:pPr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Sociálním bytem se rozumí standardní bytová jednotka se základním vybavením bez nábytku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(vybavení „BJ“ = umyvadlo, WC, sprcha nebo vana, kuchyňská linka, varná deska, trouba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252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47918" y="151180"/>
            <a:ext cx="11896165" cy="65556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Je určeno osobám z cílových skupin, tj. osobám v bytové nouzi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= v pravidlech dány podmínky týkající se příjmů a (ne) vlastnictví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Sociální byt musí být umístěný v zastavěném nebo zastavitelném území podle územního plánu = sociální bydlení musí být umístěno v lokalitě, která nevede k segregaci cílové skupiny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Pořízené nebo rekonstruované bytové objekty sociálního bydlení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musí být umístěné v běžné zástavbě s občanskou vybaveností a musí být dostupné hromadnou dopravou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Občanská vybavenost: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Školská zařízení: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mateřská škola v dostupné vzdálenosti odpovídající charakteru lokality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základní škola v dostupné vzdálenosti odpovídající charakteru lokality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Zdravotní a sociální péče: 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služba praktického lékaře (i občasná) v obci, nebo v dostupné vzdálenosti odpovídající charakteru lokality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sociální služby, podporující sociální začlenění cílové skupiny, v obci nebo v dostupné 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vzdálenosti</a:t>
            </a:r>
          </a:p>
          <a:p>
            <a:pPr lvl="0"/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Nákupy a služby: 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prodej základních potravin a základního nepotravinářského zboží v obci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Doprava: 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veřejná doprava v obci nebo v docházkové vzdálenosti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Celkové způsobilé výdaje na hlavní aktivity projektu přepočtené na jeden m² podlahové plochy sociálního bytu nesmí přesáhnout částku 29 028 Kč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(Podrobný výpočet provede žadatel ve studii proveditelnosti, která je přílohou č. 4D těchto Pravidel)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Příjemce nepodmíní uzavření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smlouvy o nájmu složením finančních prostředků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(např. kauce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107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4812" y="612844"/>
            <a:ext cx="11842377" cy="563231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Nájemné za 1 m2 podlahové plochy sociálního bytu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sjednané při uzavření nájemní smlouvy nebo změněné v průběhu trvání nájemního vztahu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nesmí překročit 57,50 Kč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 dobu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udržitelnosti projektu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musí být cílové skupině v sociálních bytech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dostupná podpora ve formě sociální práce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Pronájem bytu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(bez ohledu na výši nájemného) je považován za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hospodářskou činnost ve smyslu pravidel veřejné podpory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Subjekt pronajímající byty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(soukromá, právnická nebo fyzická osoba, obce, NNO, charitativní organizace) =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subjekt provozující hospodářskou činnost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Umožněn výběr 2 typů podpory u sociálního bydlení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Podpora de </a:t>
            </a:r>
            <a:r>
              <a:rPr lang="cs-CZ" sz="1500" b="1" dirty="0" err="1">
                <a:latin typeface="Times New Roman" pitchFamily="18" charset="0"/>
                <a:cs typeface="Times New Roman" pitchFamily="18" charset="0"/>
              </a:rPr>
              <a:t>minimis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SOHZ na základě Nařízení Komise č. 360/2012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(udílená určitým podnikům pověřeným poskytováním služeb obecného hospodářského zájmu)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Podpora dle Rozhodnutí Komise ze dne 20. Prosince 2011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(ve formě vyrovnávací platby za závazek veřejné služby)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Podporované aktivity: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 objektů, domů, bytů a pozemků 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výstavba nových sociálních bytů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 a dostavba nedokončených staveb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rekonstrukce a úpravy objektu, domu nebo bytu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rekonstrukce a úpravy společných prostor objektu nebo bytového domu,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společné prostory bytového domu jsou definovány nařízením vlády č. 366/2013 Sb., o úpravě některých záležitostí souvisejících s bytovým spoluvlastnictvím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pořízení základního vybavení bytové </a:t>
            </a: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jednotky</a:t>
            </a:r>
          </a:p>
        </p:txBody>
      </p:sp>
    </p:spTree>
    <p:extLst>
      <p:ext uri="{BB962C8B-B14F-4D97-AF65-F5344CB8AC3E}">
        <p14:creationId xmlns:p14="http://schemas.microsoft.com/office/powerpoint/2010/main" val="1172586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88259" y="51152"/>
            <a:ext cx="11815482" cy="675569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Indikátory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Žadatel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 povinen vybrat a naplnit indikátory pro zvolenou aktivitu. Plánovaná hodnota indikátoru je závazná. Výběr indikátorů je součástí podání žádosti v systému MS2014+.</a:t>
            </a:r>
          </a:p>
          <a:p>
            <a:endParaRPr lang="cs-CZ" sz="1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Nenaplnění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či překročení povolené tolerance vykazovaného indikátoru k určenému datu jeho naplnění může vést ke krácení nebo nevyplacení dotace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Jeho neudržení po dobu udržitelnosti může mít charakter porušení rozpočtové kázně s následkem finanční sankce.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Sankce jsou stanoveny v Podmínkách Rozhodnutí.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Vykazovat plnění indikátoru bude příjemce podpory ve Zprávách o realizaci projektu a Zprávách o udržitelnosti projektu, v datovém poli dosažená hodnota.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Pokud by během realizace projektu nastaly změny v projektu, které ovlivní výslednou hodnotu indikátoru, postupuje příjemce v souladu s kapitolou 16 Obecných pravidel.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 výsledku: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53 20  Průměrný počet osob využívající sociální bydlení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výchozí a cílovou hodnotu indikátoru.  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 výstupu: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53 10  Nárůst kapacity sociálních bytů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k výběru a naplnění pro všechny projekty. Žadatel uvede výchozí a cílovou hodnotu indikátoru.</a:t>
            </a: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5 53 01  Počet podpořených bytů pro sociální bydlení  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Povinný pro všechny projekty. Žadatel uvede výchozí a cílovou hodnotu indikátoru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300" i="1" dirty="0" smtClean="0">
                <a:latin typeface="Times New Roman" pitchFamily="18" charset="0"/>
                <a:cs typeface="Times New Roman" pitchFamily="18" charset="0"/>
              </a:rPr>
              <a:t>Podrobné </a:t>
            </a:r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informace k jednotlivým indikátorům a závazná pravidla jejich vykazování a výpočtu obsahují metodické listy indikátorů v příloze č. 3 Specifických pravidel pro žadatele a příjemce dané výzvy IROP (č. 62 / CLLD).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127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3253" y="497428"/>
            <a:ext cx="11685494" cy="5863144"/>
          </a:xfrm>
          <a:prstGeom prst="rect">
            <a:avLst/>
          </a:prstGeom>
          <a:ln w="381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Hodnocení a výběr projektů: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Potřebné informace naleznete na webu MAS Vladař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2"/>
              </a:rPr>
              <a:t>www.vladar.cz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kdy jsou u každé vyhlášené výzvy k dispozici potřebné přílohy jak pro problematiku formálního hodnocení a přijatelnosti projektů, tak pro věcné hodnocení projektů.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Proces hodnocení </a:t>
            </a:r>
            <a:r>
              <a:rPr lang="cs-CZ" sz="1500" dirty="0" err="1">
                <a:latin typeface="Times New Roman" pitchFamily="18" charset="0"/>
                <a:cs typeface="Times New Roman" pitchFamily="18" charset="0"/>
              </a:rPr>
              <a:t>FNaP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věcné hodnocení a výběru projektů pro doporučení k financování zajišťuje MAS Vladař.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Další část hodnocení projektů – závěrečné ověření způsobilosti projektů provede CRR v souladu s postupem uvedeným v kapitole 3.4 Obecných pravidel.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Žádosti, které nebudou předložené dle pravidel o podání žádosti a v jiných termínech, než uvádí výzva MAS Vladař / ŘO IROP, nebudou akceptovány.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ISKP14+: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Jedná se o on-line aplikaci, není potřeba instalace do PC, pro práci v systému je nutná registrace s platnou e-mailovou adresou a telefonním číslem, před podáním a odesláním žádosti je nutné mít zřízený elektronický podpis, mít zřízenou datovou schránku.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Registrace do systému ISKP14+: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https://mseu.mssf.cz/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Prohlížeč: Internet Explorer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Elektronická žádost: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Edukační videa: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cs-CZ" sz="15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www.dotaceeu.cz/cs/Jak-na-projekt/Elektronicka-zadost/Edukacni-videa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31653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11624" y="997565"/>
            <a:ext cx="9968753" cy="486287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/>
            <a:endParaRPr lang="cs-CZ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b="1" u="sng" dirty="0" smtClean="0">
                <a:latin typeface="Times New Roman" pitchFamily="18" charset="0"/>
                <a:cs typeface="Times New Roman" pitchFamily="18" charset="0"/>
              </a:rPr>
              <a:t>Konzultace </a:t>
            </a:r>
            <a:r>
              <a:rPr lang="cs-CZ" b="1" u="sng" dirty="0">
                <a:latin typeface="Times New Roman" pitchFamily="18" charset="0"/>
                <a:cs typeface="Times New Roman" pitchFamily="18" charset="0"/>
              </a:rPr>
              <a:t>v rámci výzev IROP: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cs-CZ" dirty="0" err="1">
                <a:latin typeface="Times New Roman" pitchFamily="18" charset="0"/>
                <a:cs typeface="Times New Roman" pitchFamily="18" charset="0"/>
              </a:rPr>
              <a:t>Nipauerová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Andrea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u="sng" dirty="0">
                <a:latin typeface="Times New Roman" pitchFamily="18" charset="0"/>
                <a:cs typeface="Times New Roman" pitchFamily="18" charset="0"/>
                <a:hlinkClick r:id="rId2"/>
              </a:rPr>
              <a:t>andrea.nipauerova@vladar.cz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tel.: +420 724 168 451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DĚKUJI ZA VAŠI 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POZORNOST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pPr algn="ctr"/>
            <a:endParaRPr lang="cs-CZ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ázek 3" descr="20080821 - logo malé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31" y="1259463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92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85949" y="540156"/>
            <a:ext cx="10620103" cy="590931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b="1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IROP3</a:t>
            </a:r>
            <a:r>
              <a:rPr lang="cs-CZ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Zvýšení kvality a dostupnosti služeb vedoucí k sociální inkluzi</a:t>
            </a:r>
            <a:endParaRPr lang="cs-CZ" sz="1200" b="1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výzva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 Vladař – IROP - Zvýšení kvality a dostupnosti služeb vedoucí k sociální inkluzi I. (IROP3</a:t>
            </a:r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ctr">
              <a:buAutoNum type="arabicPeriod"/>
            </a:pP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AutoNum type="arabicPeriod"/>
            </a:pPr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Představení výzvy: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Číslo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výzvy MAS Vladař: </a:t>
            </a:r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062/06_16_072/CLLD_15_01_146</a:t>
            </a:r>
            <a:endParaRPr lang="cs-CZ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1.výzva MAS Vladař-IROP-Zvýšení kvality a dostupnosti služeb vedoucí k sociální inkluzi I. (IROP3)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zahájení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21.12.2017, 10:00 hod.</a:t>
            </a:r>
            <a:endParaRPr lang="cs-CZ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ukončení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21.02.2018, 10:00 hod</a:t>
            </a:r>
            <a:r>
              <a:rPr lang="cs-CZ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cs-CZ" b="1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16" y="728416"/>
            <a:ext cx="968748" cy="858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92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24241" y="289679"/>
            <a:ext cx="10543519" cy="6278642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sz="1600" b="1" u="sng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0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Finanční </a:t>
            </a:r>
            <a:r>
              <a:rPr lang="cs-CZ" sz="20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alokace výzvy: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Celková částka dotace z Evropského fondu pro regionální rozvoj pro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20.000.000,00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a maximální výše celkových způsobilých výdajů projektu: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je stanovena na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500 000,000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Maximální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je stanovena na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8 000 000,00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Vazba na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ŘO IROP č. 62 „Sociální infrastruktura – Integrované projekty CLLD“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cs-CZ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Podopatření</a:t>
            </a:r>
            <a:r>
              <a:rPr lang="cs-CZ" sz="20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integrované strategie CLLD Mas Vladař: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1.9.1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Rozvoj infrastruktury pro poskytování sociálních služeb a sociálního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bydlení</a:t>
            </a:r>
          </a:p>
          <a:p>
            <a:pPr algn="ctr"/>
            <a:endParaRPr lang="cs-CZ" sz="1400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78" y="430867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64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8932" y="699407"/>
            <a:ext cx="11874137" cy="5459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Cíl výzvy:</a:t>
            </a:r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Očekávaným výsledkem je vyšší dostupnost a kvalita služeb vedoucí k sociální inkluzi, dostupné sociální bydlení pro potřebné a snížení počtu osob sociálně vyloučených a osob ohrožených sociálním vyloučením a chudobou.</a:t>
            </a:r>
            <a:endParaRPr lang="cs-CZ" sz="2000" b="1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cs-CZ" sz="2000" b="1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Důležité odkazy: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Specifická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pravidla pro příjemce a žadatele včetně povinných příloh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Obecná pravidla pro žadatele a příjemce včetně povinných příloh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>
              <a:spcAft>
                <a:spcPts val="0"/>
              </a:spcAft>
            </a:pP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https://www.strukturalni-fondy.cz/cs/Microsites/IROP/Vyzvy/Vyzva-c-62-Socialni-infrastruktura-integrovane-projekty-CLLD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Výzvy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 Vladař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Harmonogram výzev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Interní postupy pro období 2014 – 2023 včetně povinných příloh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Kritéria pro </a:t>
            </a:r>
            <a:r>
              <a:rPr lang="cs-CZ" sz="15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FNaP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(formální hodnocení a přijatelnost projektu) a věcného hodnocení projektu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Kontrolní listy pro hodnocení projektů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a informace k podaným žádostem přes systém MS2014+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hodnocení žádostí / projektů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s-CZ" sz="15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cs-CZ" sz="15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www.vladar.cz/integrovany-operacni-program-vypis-text-14.html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8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9743" y="116555"/>
            <a:ext cx="11952514" cy="66248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7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Míra </a:t>
            </a:r>
            <a:r>
              <a:rPr lang="cs-CZ" sz="17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podpory:</a:t>
            </a:r>
            <a:endParaRPr lang="cs-CZ" sz="17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Podíl financování z celkových způsobilých výdajů</a:t>
            </a:r>
            <a:r>
              <a:rPr lang="cs-CZ" sz="1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	EFRR</a:t>
            </a: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95 </a:t>
            </a:r>
            <a:r>
              <a:rPr lang="cs-CZ" sz="1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Příjemce</a:t>
            </a: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5 % 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hlavní aktivity projektu musí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minimálně 85 % celkových způsobilých výdajů projektu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Hlavní aktivity projektu vedou k naplnění cílů a indikátorů projektu.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vedlejší aktivity projektu může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maximálně 15 % celkových způsobilých výdajů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projektu. Část výdajů na vedlejší aktivity projektu nad 15 % celkových způsobilých výdajů projektu musí být v rozpočtu projektu uvedena jako nezpůsobilý výdaj.</a:t>
            </a:r>
          </a:p>
          <a:p>
            <a:pPr algn="just">
              <a:spcAft>
                <a:spcPts val="0"/>
              </a:spcAft>
            </a:pPr>
            <a:r>
              <a:rPr lang="cs-CZ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7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Způsobilé </a:t>
            </a:r>
            <a:r>
              <a:rPr lang="cs-CZ" sz="17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výdaje:</a:t>
            </a:r>
            <a:endParaRPr lang="cs-CZ" sz="17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musí být vynaloženy v souladu s cíli programu a specifického cíle 2.1</a:t>
            </a:r>
            <a:endParaRPr lang="cs-CZ" sz="15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musí přímo souviset s realizací projektu</a:t>
            </a:r>
            <a:endParaRPr lang="cs-CZ" sz="15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musí vzniknout a být vynaloženy v období od 1. 1. 2014 do data ukončení realizace projektu uvedeného v Rozhodnutí</a:t>
            </a:r>
            <a:endParaRPr lang="cs-CZ" sz="15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musí být doloženy průkaznými doklady</a:t>
            </a:r>
            <a:endParaRPr lang="cs-CZ" sz="15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nesmí přesáhnout výši výdajů uvedenou v každé jednotlivé smlouvě, uzavřené s dodavatelem, příp. jejích </a:t>
            </a:r>
            <a:r>
              <a:rPr lang="cs-CZ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dodatcích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Zaměření aktivit výzvy:</a:t>
            </a:r>
            <a:endParaRPr lang="cs-CZ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Sociální služby - vždy se jedná o </a:t>
            </a:r>
            <a:r>
              <a:rPr lang="cs-CZ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služby definované zákonem č. 108 / 2006, o sociálních službách</a:t>
            </a:r>
            <a:r>
              <a:rPr lang="cs-CZ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ve znění pozdějších předpisů.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Rozvoj sociálních služeb -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osoby sociálně vyloučené či ohrožené sociálním vyloučením, osoby se zdravotním postižením</a:t>
            </a:r>
          </a:p>
          <a:p>
            <a:pPr algn="just"/>
            <a:r>
              <a:rPr lang="cs-CZ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Rozvoj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komunitních center -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osoby sociálně vyloučené či ohrožené sociálním vyloučením, osoby se zdravotním postižením</a:t>
            </a:r>
          </a:p>
          <a:p>
            <a:pPr algn="just"/>
            <a:r>
              <a:rPr lang="cs-CZ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Sociální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bydlení -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osoby v bytové nouzi (samoživitelé, matka / otec s dětmi, osoby spící venku, v azylovém domě, osoby žijící u příbuzných bez možnosti vlastního bydlení, invalidé….)</a:t>
            </a: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48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5463" y="326933"/>
            <a:ext cx="11861074" cy="6476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Oprávnění žadatelé: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Rozvoj sociálních </a:t>
            </a:r>
            <a:r>
              <a:rPr lang="cs-CZ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služeb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obce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organizace zřizované a zakládané obcemi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dobrovolné svazky obcí a organizace zřizované a zakládané dobrovolnými svazky obcí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organizační složky státu a jejich příspěvkové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nestátní neziskové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církve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církevní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další dle platné výzvy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Rozvoj komunitních center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obce a organizace zřizované a zakládané obcemi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dobrovolné svazky obcí a organizace zřizované a zakládané dobrovolnými svazky obcí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nestátní neziskové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církve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církevní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další dle platné výzvy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 bydlení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nestátní neziskové organizace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církve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církevní organizace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76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1183" y="216582"/>
            <a:ext cx="11769634" cy="6424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žádosti: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jsou specifikované pro žadatele / příjemce ve specifických pravidlech pro žadatele a příjemce vždy dané výzvy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další přílohy jsou specifikovány ve výzvě MAS Vladař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Položkový rozpočet stavby: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žadatel předkládá v 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v elektronické podobě ve formátu .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esoupis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.xc4, Excel VZ nebo v obdobném výstupu z rozpočtové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 softwaru. Po ukončení zadávacího nebo výběrového řízení žadatel doloží také </a:t>
            </a:r>
            <a:r>
              <a:rPr lang="cs-CZ" sz="13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vysoutěžený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položkový rozpočet stavby)</a:t>
            </a:r>
            <a:endParaRPr lang="cs-CZ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Žadatel stanoví ceny stavebních prací za účelem zjištění předpokládané ceny </a:t>
            </a:r>
            <a:r>
              <a:rPr lang="cs-CZ" sz="15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způsobilých výdajů hlavních a vedlejších aktivit projektu u nezahájených zakázek na základě stavebního rozpočtu</a:t>
            </a:r>
            <a:r>
              <a:rPr lang="cs-CZ" sz="15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který se vztahuje k příslušnému stupni projektové dokumentace, a přiloží jeho originál ve formátu </a:t>
            </a:r>
            <a:r>
              <a:rPr lang="cs-CZ" sz="15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5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jako povinnou přílohu k žádosti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Stavební 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rozpočet je nutno členit na stavební objekty, popř. dílčí stavební nebo funkční celky, případně jiné obdobné části a to tak,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aby bylo možno jednoznačně vymezit způsobilé/nezpůsobilé a hlavní/vedlejší aktivity </a:t>
            </a:r>
            <a:r>
              <a:rPr lang="cs-CZ" sz="1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projektu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 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stupni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připravenosti projektu k realizaci stavby/k zahájení zadávacího nebo výběrového řízení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žadatel dokládá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vypracovaný v rozsahu odpovídajícímu požadavkům vyhlášky č. 230/2012 Sb. (č. 169/2016 od nabytí účinnosti</a:t>
            </a:r>
            <a:r>
              <a:rPr lang="cs-CZ" sz="1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cs-CZ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Zadávací a výběrová řízení: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(Od 22. 8. 2017 došlo ke změně v systému MS2014+. Informace a záložky o veřejných zakázkách pro zjednodušení jejich administrace byly přesunuty do samostatného modulu. Tento modul je pro všechny projekty zobrazen v levém navigačním menu v části "Informování o realizaci". Všechny nové záznamy veřejných zakázek, vykazování změn na zakázkách stávajících a jejich administrace nyní probíhá na nově vytvořených záložkách modulu „Veřejné zakázky“)</a:t>
            </a:r>
            <a:endParaRPr lang="cs-CZ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 povinnou přílohu žádosti o podporu žadatel předkládá pouze uzavřenou smlouvu na plnění zakázky, kterou uplatňuje v projektu. Smlouvu včetně případných uzavřených dodatků přiloží prostřednictvím modulu „Veřejné zakázky“ k odpovídající zakázce</a:t>
            </a:r>
            <a:r>
              <a:rPr lang="cs-CZ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20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783" y="549366"/>
            <a:ext cx="12074434" cy="5759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spcAft>
                <a:spcPts val="0"/>
              </a:spcAft>
            </a:pPr>
            <a:r>
              <a:rPr lang="cs-CZ" b="1" dirty="0" smtClean="0">
                <a:solidFill>
                  <a:srgbClr val="2F20F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AKTIVITA ROZVOJ SOCIÁLNÍCH SLUŽEB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!!! K vytvoření podmínek pro kvalitní poskytování sociálních služeb, obnovu a  zkvalitnění materiálně – technické základny stávajících služeb !!!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Výzvy jsou určeny pro pověřené sociální služby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pověřené SOHZ / SGEI (služby obecného hospodářského zájmu)</a:t>
            </a:r>
            <a:endParaRPr lang="cs-CZ" sz="15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Pověřovací akt = všechny poskytované služby dotčené realizací </a:t>
            </a:r>
            <a:r>
              <a:rPr lang="cs-CZ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projektu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cs-CZ" sz="15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Poskytovatel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služby musí být pověřen nejméně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 délce do konce doby udržitelnosti projektu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nemusí být pověřen jedním pověřovacím aktem, ale několika pověřovacími akty, které na sebe musí navazovat, aby bylo zajištěno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kontinuální poskytování sociální </a:t>
            </a:r>
            <a:r>
              <a:rPr lang="cs-CZ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služby</a:t>
            </a: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Pokud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nebyl pověřovací akt ke dni podání žádosti vydán, musí žadatel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předložit alespoň vyjádření pověřovatele o úmyslu pověřovací akt k výkonu služby obecného hospodářského zájmu (SOHZ) </a:t>
            </a:r>
            <a:r>
              <a:rPr lang="cs-CZ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vydat</a:t>
            </a:r>
            <a:r>
              <a:rPr lang="cs-CZ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</a:pP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cs-CZ" sz="1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!!! V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případě nezajištění kontinuálního poskytování SOHZ se příjemce vystavuje riziku vrácení celé </a:t>
            </a:r>
            <a:r>
              <a:rPr lang="cs-CZ" sz="1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dotace !!!</a:t>
            </a:r>
            <a:endParaRPr lang="cs-CZ" sz="15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1615" algn="just">
              <a:spcAft>
                <a:spcPts val="0"/>
              </a:spcAft>
            </a:pP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Jde o cílené rozvíjení nedostupných nebo kapacitně nevyhovujících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sociálních služeb, budování lepšího zázemí pro personál i uživatele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vyloučena podpora sociálních služeb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orientovaných výhradně pro seniorskou cílovou skupinu (věková kategorie podpory v této výzvě klienti / cílová skupina do 65 let, nad 65 let lze zahrnou jako minimální objem z hlavní věkově podpořené cílové skupiny), </a:t>
            </a:r>
            <a:r>
              <a:rPr lang="cs-CZ" sz="1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nelze podpořit v těchto službách domovy pro seniory a domovy se zvláštním režimem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Terénní služby musí být poskytovány v přirozeném sociálním prostředí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uživatelů služeb (měly by to být jejich domácnosti, nikoliv např. prostředí jiné sociální pobytové služby</a:t>
            </a:r>
            <a:r>
              <a:rPr lang="cs-CZ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cs-CZ" sz="15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37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1024" y="443568"/>
            <a:ext cx="11949953" cy="59708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Podporované aktivity</a:t>
            </a: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 algn="just">
              <a:buFont typeface="Wingdings" pitchFamily="2" charset="2"/>
              <a:buChar char="Ø"/>
            </a:pP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Nákup pozemků, staveb, výstavba a stavební úpravy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Pořízení vybavení budov a zázemí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(musí být prokázána vazba na poskytování daných služeb, 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zázemím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 myšleno zázemí pro uživatele a pracovníky, kteří zajišťují tyto služby)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Pořízený majetek podléhá kontrole a při nákupu vybavení včetně drobného vybavení, důrazně upozorňujeme žadatele/příjemce, že je potřeba udržet výstupy z projektu po celou dobu udržitelnosti (tj. pět let od provedení poslední platby příjemci ze strany ŘO IROP) a evidovat pořízený majetek. V případě neudržení výstupů z projektu po celou dobu udržitelnosti projektu se příjemce vystavuje riziku krácení dotace </a:t>
            </a:r>
            <a:r>
              <a:rPr lang="cs-CZ" sz="1300" b="1" i="1" dirty="0">
                <a:latin typeface="Times New Roman" pitchFamily="18" charset="0"/>
                <a:cs typeface="Times New Roman" pitchFamily="18" charset="0"/>
              </a:rPr>
              <a:t>(dle příloh č. 2A-D těchto Pravidel)</a:t>
            </a:r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, pokud nesjedná nápravu z vlastních zdrojů a nenahradí odpovídajícím majetkem z vlastních zdrojů.</a:t>
            </a:r>
            <a:endParaRPr lang="cs-CZ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Podpora zázemí pro personál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(podpora přímé sociální práce, nikoli jen zázemí managementu sociálních služeb)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Pořízení automobilu pro terénní a ambulantní sociální služby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cs-CZ" sz="1500" b="1" dirty="0" smtClean="0">
                <a:latin typeface="Times New Roman" pitchFamily="18" charset="0"/>
                <a:cs typeface="Times New Roman" pitchFamily="18" charset="0"/>
              </a:rPr>
              <a:t>Indikátory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cs-CZ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Žadatel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 povinen vybrat a naplnit indikátory pro zvolenou aktivitu. Plánovaná hodnota indikátoru je závazná. Výběr indikátorů je součástí podání žádosti v systému MS2014+. </a:t>
            </a: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indikátoru musí být v žádosti vyplněna tato datová pole: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výchozí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(v případě výstupových indikátorů je automaticky načtena 0) a datum, ke kterému byla hodnota stanovena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cílová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kterou se žadatel v projektu zavazuje dosáhnout a datum, ke kterému ji musí naplnit</a:t>
            </a: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Nenaplnění či překročení povolené tolerance vykazovaného indikátoru k určenému datu jeho naplnění může vést ke krácení nebo nevyplacení dotace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Jeho neudržení po dobu udržitelnosti může mít charakter porušení rozpočtové kázně s následkem finanční sankce.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Sankce jsou stanoveny v Podmínkách Rozhodnutí, nebo v Podmínkách Stanovení </a:t>
            </a:r>
            <a:r>
              <a:rPr lang="cs-CZ" sz="1500" dirty="0" smtClean="0">
                <a:latin typeface="Times New Roman" pitchFamily="18" charset="0"/>
                <a:cs typeface="Times New Roman" pitchFamily="18" charset="0"/>
              </a:rPr>
              <a:t>výdajů.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96845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305</Words>
  <Application>Microsoft Office PowerPoint</Application>
  <PresentationFormat>Vlastní</PresentationFormat>
  <Paragraphs>382</Paragraphs>
  <Slides>19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Emil</cp:lastModifiedBy>
  <cp:revision>76</cp:revision>
  <dcterms:created xsi:type="dcterms:W3CDTF">2018-01-15T12:30:27Z</dcterms:created>
  <dcterms:modified xsi:type="dcterms:W3CDTF">2018-01-15T21:10:56Z</dcterms:modified>
</cp:coreProperties>
</file>