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76" r:id="rId7"/>
    <p:sldId id="262" r:id="rId8"/>
    <p:sldId id="275" r:id="rId9"/>
    <p:sldId id="264" r:id="rId10"/>
    <p:sldId id="273" r:id="rId11"/>
    <p:sldId id="274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675" autoAdjust="0"/>
  </p:normalViewPr>
  <p:slideViewPr>
    <p:cSldViewPr snapToGrid="0">
      <p:cViewPr varScale="1">
        <p:scale>
          <a:sx n="82" d="100"/>
          <a:sy n="82" d="100"/>
        </p:scale>
        <p:origin x="672" y="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308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12990-876B-4E59-A8FD-23B91FA3CC86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01F20-21B6-4FBF-B6E3-DC49E116EB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0386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01F20-21B6-4FBF-B6E3-DC49E116EB8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4872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195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2923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660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345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52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421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663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685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753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9908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7686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FFA03-6E45-45FD-AF8A-6B34EDE9DD0D}" type="datetimeFigureOut">
              <a:rPr lang="cs-CZ" smtClean="0"/>
              <a:t>30.4.2018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631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seu.mssf.cz/" TargetMode="External"/><Relationship Id="rId2" Type="http://schemas.openxmlformats.org/officeDocument/2006/relationships/hyperlink" Target="http://www.vladar.cz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dotaceeu.cz/cs/Jak-na-projekt/Elektronicka-zadost/Edukacni-videa" TargetMode="External"/><Relationship Id="rId4" Type="http://schemas.openxmlformats.org/officeDocument/2006/relationships/hyperlink" Target="https://www.mssf.cz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andrea.nipauerova@vladar.cz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vladar.cz/integrovany-operacni-program-vypis-text-14.html" TargetMode="External"/><Relationship Id="rId2" Type="http://schemas.openxmlformats.org/officeDocument/2006/relationships/hyperlink" Target="http://www.dotaceeu.cz/cs/Microsites/IROP/Vyzvy/Vyzva-c-68-Zvysovani-kvality-a-dostupnosti-Infrastruktury-pro-vzdela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434353" y="1319273"/>
            <a:ext cx="9323294" cy="518603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 anchor="ctr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endParaRPr lang="cs-CZ" sz="1400" b="1" kern="0" dirty="0">
              <a:solidFill>
                <a:srgbClr val="2E74B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500" b="1" kern="0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IROP - Integrovaný regionální operační program</a:t>
            </a:r>
            <a:endParaRPr lang="cs-CZ" sz="2500" b="1" kern="0" dirty="0">
              <a:solidFill>
                <a:srgbClr val="2E74B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200" b="1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SEMINÁŘ PRO ŽADATELE</a:t>
            </a:r>
          </a:p>
          <a:p>
            <a:pPr algn="ctr">
              <a:spcAft>
                <a:spcPts val="0"/>
              </a:spcAft>
            </a:pPr>
            <a:r>
              <a:rPr lang="cs-CZ" sz="1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200" b="1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 rámci vyhlášené výzvy MAS Vladař o.p.s.</a:t>
            </a:r>
          </a:p>
          <a:p>
            <a:pPr algn="ctr">
              <a:spcAft>
                <a:spcPts val="0"/>
              </a:spcAft>
            </a:pPr>
            <a:endParaRPr lang="cs-CZ" sz="1400" b="1" dirty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endParaRPr lang="cs-CZ" sz="1400" b="1" dirty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Termín konání: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02. 05. 2018</a:t>
            </a:r>
            <a:endParaRPr lang="cs-CZ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Místo konání: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Kancelář MAS Vladař</a:t>
            </a:r>
            <a:endParaRPr lang="cs-CZ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Čas zahájení: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13.00 hodin</a:t>
            </a:r>
          </a:p>
          <a:p>
            <a:pPr algn="ctr"/>
            <a:endParaRPr lang="cs-CZ" sz="1400" b="1" dirty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6" name="obrázek 1" descr="IROP_CZ_RO_B_C 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40" y="375663"/>
            <a:ext cx="5760720" cy="943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8714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3253" y="497428"/>
            <a:ext cx="11685494" cy="5863144"/>
          </a:xfrm>
          <a:prstGeom prst="rect">
            <a:avLst/>
          </a:prstGeom>
          <a:ln w="38100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Hodnocení a výběr projektů: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Potřebné informace naleznete na webu MAS Vladař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2"/>
              </a:rPr>
              <a:t>www.vladar.cz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kdy jsou u každé vyhlášené výzvy k dispozici potřebné přílohy jak pro problematiku formálního hodnocení a přijatelnosti projektů, tak pro věcné hodnocení projektů.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Proces hodnocení </a:t>
            </a:r>
            <a:r>
              <a:rPr lang="cs-CZ" sz="1500" dirty="0" err="1">
                <a:latin typeface="Times New Roman" pitchFamily="18" charset="0"/>
                <a:cs typeface="Times New Roman" pitchFamily="18" charset="0"/>
              </a:rPr>
              <a:t>FNaP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, věcné hodnocení a výběru projektů pro doporučení k financování zajišťuje MAS Vladař.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Další část hodnocení projektů – závěrečné ověření způsobilosti projektů provede CRR v souladu s postupem uvedeným v kapitole 3.4 Obecných pravidel.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Žádosti, které nebudou předložené dle pravidel o podání žádosti a v jiných termínech, než uvádí výzva MAS Vladař / ŘO IROP, nebudou akceptovány.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ISKP14+: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Jedná se o on-line aplikaci, není potřeba instalace do PC, pro práci v systému je nutná registrace s platnou e-mailovou adresou a telefonním číslem, před podáním a odesláním žádosti je nutné mít zřízený elektronický podpis, mít zřízenou datovou schránku.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Registrace do systému ISKP14+: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3"/>
              </a:rPr>
              <a:t>https://mseu.mssf.cz/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Prohlížeč: Internet Explorer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Elektronická žádost: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4"/>
              </a:rPr>
              <a:t>https://www.mssf.cz/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Edukační videa: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5"/>
              </a:rPr>
              <a:t>http://www.dotaceeu.cz/cs/Jak-na-projekt/Elektronicka-zadost/Edukacni-videa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31653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111624" y="997565"/>
            <a:ext cx="9968753" cy="486287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 anchor="ctr">
            <a:spAutoFit/>
          </a:bodyPr>
          <a:lstStyle/>
          <a:p>
            <a:pPr algn="ctr"/>
            <a:endParaRPr lang="cs-CZ" b="1" u="sng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b="1" u="sng" dirty="0">
                <a:latin typeface="Times New Roman" pitchFamily="18" charset="0"/>
                <a:cs typeface="Times New Roman" pitchFamily="18" charset="0"/>
              </a:rPr>
              <a:t>Konzultace v rámci výzev IROP: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p. </a:t>
            </a:r>
            <a:r>
              <a:rPr lang="cs-CZ" dirty="0" err="1">
                <a:latin typeface="Times New Roman" pitchFamily="18" charset="0"/>
                <a:cs typeface="Times New Roman" pitchFamily="18" charset="0"/>
              </a:rPr>
              <a:t>Nipauerová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 Andrea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u="sng" dirty="0">
                <a:latin typeface="Times New Roman" pitchFamily="18" charset="0"/>
                <a:cs typeface="Times New Roman" pitchFamily="18" charset="0"/>
                <a:hlinkClick r:id="rId2"/>
              </a:rPr>
              <a:t>andrea.nipauerova@vladar.cz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tel.: +420 724 168 451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2000" b="1" dirty="0">
                <a:latin typeface="Times New Roman" pitchFamily="18" charset="0"/>
                <a:cs typeface="Times New Roman" pitchFamily="18" charset="0"/>
              </a:rPr>
              <a:t>DĚKUJI ZA VAŠI POZORNOST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</a:p>
          <a:p>
            <a:pPr algn="ctr"/>
            <a:endParaRPr lang="cs-CZ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rázek 3" descr="20080821 - logo malé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931" y="1259463"/>
            <a:ext cx="962584" cy="931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392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26139" y="397282"/>
            <a:ext cx="11139722" cy="590931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endParaRPr lang="cs-CZ" b="1" dirty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IROP1: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Zvýšení podílu udržitelných forem dopravy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5.výzva MAS Vladař–IROP–Zvýšení podílu udržitelných forem dopravy I. (IROP1)</a:t>
            </a:r>
          </a:p>
          <a:p>
            <a:pPr algn="ctr"/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Představení výzvy: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Číslo výzvy MAS Vladař: </a:t>
            </a:r>
            <a:r>
              <a:rPr lang="cs-CZ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139/06_16_038/CLLD_15_01_146</a:t>
            </a: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5.výzva MAS Vladař–IROP–Zvýšení podílu udržitelných forem dopravy I. (IROP1)</a:t>
            </a:r>
          </a:p>
          <a:p>
            <a:pPr algn="ctr"/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aktivita „</a:t>
            </a:r>
            <a:r>
              <a:rPr lang="cs-CZ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Bezpečnost dopravy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Datum a čas zahájení příjmu žádostí o podporu v MS2014+: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29.03.2018, 10:00 hod.</a:t>
            </a:r>
            <a:endParaRPr lang="cs-CZ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Datum a čas ukončení příjmu žádostí o podporu v MS2014+: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29.06.2018, 10:00 hod.</a:t>
            </a:r>
          </a:p>
          <a:p>
            <a:pPr algn="ctr"/>
            <a:endParaRPr lang="cs-CZ" b="1" dirty="0"/>
          </a:p>
        </p:txBody>
      </p:sp>
      <p:pic>
        <p:nvPicPr>
          <p:cNvPr id="3" name="obrázek 3" descr="20080821 - logo malé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54" y="551408"/>
            <a:ext cx="968748" cy="858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92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24241" y="320457"/>
            <a:ext cx="10543519" cy="6217087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endParaRPr lang="cs-CZ" sz="1600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0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Finanční alokace výzvy: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Celková částka dotace z Evropského fondu pro regionální rozvoj pro výzvu: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15 000 000,00 Kč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Minimální a maximální výše celkových způsobilých výdajů projektu: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Minimální částka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způsobilých výdajů na jeden projekt </a:t>
            </a: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500 000,00 Kč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Maximální částka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způsobilých výdajů na jeden projekt je stanovena </a:t>
            </a:r>
            <a:r>
              <a:rPr lang="cs-CZ">
                <a:latin typeface="Times New Roman" panose="02020603050405020304" pitchFamily="18" charset="0"/>
                <a:ea typeface="Times New Roman" panose="02020603050405020304" pitchFamily="18" charset="0"/>
              </a:rPr>
              <a:t>na</a:t>
            </a:r>
            <a:r>
              <a:rPr lang="cs-CZ" b="1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b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3 000 000,00 </a:t>
            </a: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Kč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20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Vazba na výzvu: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ŘO IROP </a:t>
            </a:r>
            <a:r>
              <a:rPr lang="cs-CZ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č. 53 „Udržitelná doprava - Integrované projekty CLLD“</a:t>
            </a:r>
          </a:p>
          <a:p>
            <a:pPr algn="ctr">
              <a:spcAft>
                <a:spcPts val="0"/>
              </a:spcAft>
            </a:pPr>
            <a:endParaRPr lang="cs-CZ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2000" b="1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Podopatření</a:t>
            </a:r>
            <a:r>
              <a:rPr lang="cs-CZ" sz="20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integrované strategie CLLD Mas Vladař: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cs-CZ" dirty="0"/>
              <a:t>1.1.1 Podpora zvyšování bezpečnosti v dopravě a rozvoj udržitelných forem dopravy</a:t>
            </a:r>
          </a:p>
          <a:p>
            <a:pPr algn="ctr"/>
            <a:endParaRPr lang="cs-CZ" sz="1400" dirty="0"/>
          </a:p>
        </p:txBody>
      </p:sp>
      <p:pic>
        <p:nvPicPr>
          <p:cNvPr id="3" name="obrázek 3" descr="20080821 - logo malé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78" y="430867"/>
            <a:ext cx="962584" cy="931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9640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8932" y="145407"/>
            <a:ext cx="11874137" cy="656718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cs-CZ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Cíl výzvy:</a:t>
            </a:r>
            <a:endParaRPr lang="cs-CZ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Analytická část ukázala, že hustota dopravní sítě v území je nedostatečná a neodpovídá rozvojovým potřebám území. Mezi ně patří řídké pokrytí rychlostní cestami a silnicemi I. třídy, podfinancování údržby silnic II. a III. třídy a chybějící (či nezrekonstruované) chodníky. V některých úsecích tak neodpovídá kapacita komunikace reálnému tranzitu se všemi vedlejšími negativními důsledky. Z toho důvodu je potřeba, aby opatření cílilo na zvyšování bezpečnosti všech účastníků silničního provozu. Pro chodce budování bezbariérových chodníků, přechodů, radarových semaforů a dalších bezpečnostních prvků, které na zdejších komunikacích chybí nebo neodpovídají dopravním předpisům.</a:t>
            </a:r>
          </a:p>
          <a:p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5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Důležité odkazy: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Specifická pravidla pro příjemce a žadatele včetně povinných příloh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Obecná pravidla pro žadatele a příjemce včetně povinných příloh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>
              <a:spcAft>
                <a:spcPts val="0"/>
              </a:spcAft>
            </a:pPr>
            <a:r>
              <a:rPr lang="cs-CZ" sz="15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http://www.dotaceeu.cz/cs/Microsites/IROP/Vyzvy/Vyzva-c-68-Zvysovani-kvality-a-dostupnosti-Infrastruktury-pro-vzdela</a:t>
            </a:r>
            <a:endParaRPr lang="cs-CZ" sz="1500" u="sng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Výzvy MAS Vladař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Harmonogram výzev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Interní postupy pro období 2014 – 2023 včetně povinných příloh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Kritéria pro </a:t>
            </a:r>
            <a:r>
              <a:rPr lang="cs-CZ" sz="15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FNaP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(formální hodnocení a přijatelnost projektu) a věcného hodnocení projektu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Kontrolní listy pro hodnocení projektů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Výsledky a informace k podaným žádostem přes systém MS2014+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Výsledky hodnocení žádostí / projektů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cs-CZ" sz="15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http://vladar.cz/integrovany-operacni-program-vypis-text-14.html</a:t>
            </a:r>
            <a:endParaRPr lang="cs-CZ" sz="1500" u="sng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cs-CZ" sz="1500" u="sng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Místo realizace projektů </a:t>
            </a:r>
            <a:endParaRPr lang="cs-CZ" sz="15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Území MAS vymezené ve schválené strategii CLLD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Rozhodující není sídlo žadatele, ale místo realizace projektu. Sídlo firmy se může lišit od místa realizace projektu.</a:t>
            </a:r>
            <a:endParaRPr lang="cs-CZ" sz="1500" i="1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385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19743" y="133866"/>
            <a:ext cx="11952514" cy="659026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sz="15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Míra podpory: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Podíl financování z celkových způsobilých výdajů:	EFRR		95 %</a:t>
            </a:r>
            <a:endParaRPr lang="cs-CZ" sz="15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	Příjemce		5 % </a:t>
            </a:r>
            <a:endParaRPr lang="cs-CZ" sz="15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hlavní aktivity projektu musí být vynaloženo 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minimálně 85 % celkových způsobilých výdajů projektu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Hlavní aktivity projektu vedou k naplnění cílů a indikátorů projektu.</a:t>
            </a: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vedlejší aktivity projektu může být vynaloženo 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maximálně 15 % celkových způsobilých výdajů 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projektu. Část výdajů na vedlejší aktivity projektu nad 15 % celkových způsobilých výdajů projektu musí být v rozpočtu projektu uvedena jako nezpůsobilý výdaj.</a:t>
            </a:r>
          </a:p>
          <a:p>
            <a:pPr algn="just">
              <a:spcAft>
                <a:spcPts val="0"/>
              </a:spcAft>
            </a:pPr>
            <a:r>
              <a:rPr lang="cs-CZ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Způsobilé výdaje: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musí být vynaloženy v souladu s cíli IROP a specifického cíle 1.2,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musí přímo souviset s realizací projektu,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musí vzniknout a být vynaloženy v období od 1. 1. 2014 do data ukončení realizace projektu podle Rozhodnutí,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musí být doloženy průkaznými doklady (faktura, doklad o úhradě, předávací protokol, smlouvy s dodavateli, viz dále Dokladování způsobilých výdajů),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nesmí přesáhnout výši výdajů uvedenou v každé jednotlivé smlouvě uzavřené s dodavatelem, popř. jejich dodatcích. 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cs-CZ" sz="1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Zaměření aktivit výzvy: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Rozložení výdajů na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hlavní a vedlejší aktivity projektu je předmětem kontroly CRR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při závěrečném ověření způsobilosti projektu.</a:t>
            </a:r>
          </a:p>
          <a:p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rekonstrukce, modernizace a výstavba chodníků podél silnic I., II. a III. třídy a místních komunikací nebo chodníků a stezek odklánějících pěší dopravu od silnic I., II. a III. třídy a místních komunikací, přizpůsobených osobám s omezenou schopností pohybu a orientace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včetně přechodů pro chodce a míst pro přecházení. (Pozn. Žadatel ve studii proveditelnosti popíše soulad s hlavní podporovanou aktivitou, jejímž cílem je zvýšit bezpečnost dopravy, především pěší, v trase dopravně zatížené komunikace.) </a:t>
            </a:r>
          </a:p>
        </p:txBody>
      </p:sp>
    </p:spTree>
    <p:extLst>
      <p:ext uri="{BB962C8B-B14F-4D97-AF65-F5344CB8AC3E}">
        <p14:creationId xmlns:p14="http://schemas.microsoft.com/office/powerpoint/2010/main" val="2816488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4C3D2397-BC05-4CE2-A8CA-1A5550BA7D3D}"/>
              </a:ext>
            </a:extLst>
          </p:cNvPr>
          <p:cNvSpPr/>
          <p:nvPr/>
        </p:nvSpPr>
        <p:spPr>
          <a:xfrm>
            <a:off x="87086" y="281087"/>
            <a:ext cx="12017829" cy="62958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rekonstrukce, modernizace a výstavba bezbariérových komunikací pro pěší k zastávkám veřejné hromadné dopravy,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rekonstrukce, modernizace a výstavba podchodů nebo lávek </a:t>
            </a:r>
            <a:r>
              <a:rPr lang="cs-CZ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 chodce přes silnice I., II. a III. třídy, místní komunikace, železniční a tramvajovou dráhu, přizpůsobených osobám s omezenou schopností pohybu a orientace a navazujících na bezbariérové komunikace pro pěší,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realizace prvků zvyšujících bezpečnost železniční, silniční, cyklistické a pěší dopravy </a:t>
            </a:r>
            <a:r>
              <a:rPr lang="cs-CZ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(bezpečnostní opatření realizovaná na silnici, místní komunikaci nebo dráze, veřejné osvětlení, prvky inteligentních dopravních systémů),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 možná realizace zmírňujících a kompenzačních opatření pro minimalizaci negativních vlivů na životní prostředí (např. výsadba doprovodné zeleně), vždy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při současné rekonstrukci, modernizaci nebo výstavbě chodníků, bezbariérových komunikací, podchodů nebo lávek nebo prvků zvyšujících bezpečnost dopravy,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 možná kombinace uvedených aktivit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cs-CZ" sz="15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Vždy se musí jednat o </a:t>
            </a:r>
            <a:r>
              <a:rPr lang="cs-CZ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REKONSTRUKCI nebo MODERNIZACI </a:t>
            </a:r>
            <a:r>
              <a:rPr lang="cs-CZ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komunikace pro PĚŠÍ !!!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cs-CZ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Oprávnění žadatelé: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kraje,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obce,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dobrovolné svazky obcí,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organizace zřizované nebo zakládané kraji,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organizace zřizované nebo zakládané obcemi,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organizace zřizované nebo zakládané dobrovolnými svazky obcí,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provozovatelé dráhy nebo drážní dopravy podle zákona č. 266/1994 Sb. (Správa železniční dopravní cesty, s. o. a obchodní společnosti)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Povinné přílohy žádosti: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povinné přílohy jsou specifikované pro žadatele / příjemce ve specifických pravidlech pro žadatele a příjemce vždy v platném znění vyhlášené výzvy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další přílohy jsou specifikovány ve výzvě MAS Vladař</a:t>
            </a:r>
          </a:p>
        </p:txBody>
      </p:sp>
    </p:spTree>
    <p:extLst>
      <p:ext uri="{BB962C8B-B14F-4D97-AF65-F5344CB8AC3E}">
        <p14:creationId xmlns:p14="http://schemas.microsoft.com/office/powerpoint/2010/main" val="2260886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11183" y="84639"/>
            <a:ext cx="11769634" cy="67364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cs-CZ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Zadávací a výběrová řízení: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 povinnou přílohu žádosti o podporu žadatel předkládá pouze uzavřenou smlouvu na plnění zakázky, kterou uplatňuje v projektu. Smlouvu včetně případných uzavřených dodatků přiloží prostřednictvím modulu „Veřejné zakázky“ k odpovídající zakázce.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cs-CZ" sz="1500" b="1" u="sng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Položkový rozpočet stavby: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13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13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Položkový rozpočet stavby žadatel předkládá v </a:t>
            </a:r>
            <a:r>
              <a:rPr lang="cs-CZ" sz="13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pdf</a:t>
            </a:r>
            <a:r>
              <a:rPr lang="cs-CZ" sz="13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v elektronické podobě ve formátu .</a:t>
            </a:r>
            <a:r>
              <a:rPr lang="cs-CZ" sz="13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esoupis</a:t>
            </a:r>
            <a:r>
              <a:rPr lang="cs-CZ" sz="13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.xc4, Excel VZ nebo v obdobném výstupu z rozpočtové</a:t>
            </a:r>
            <a:r>
              <a:rPr lang="cs-CZ" sz="13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 softwaru. Po ukončení zadávacího nebo výběrového řízení žadatel doloží také </a:t>
            </a:r>
            <a:r>
              <a:rPr lang="cs-CZ" sz="13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vysoutěžený</a:t>
            </a:r>
            <a:r>
              <a:rPr lang="cs-CZ" sz="13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položkový rozpočet stavby)</a:t>
            </a:r>
            <a:endParaRPr lang="cs-CZ" sz="13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cs-CZ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Žadatel stanoví ceny stavebních prací za účelem zjištění předpokládané ceny </a:t>
            </a:r>
            <a:r>
              <a:rPr lang="cs-CZ" sz="1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způsobilých výdajů hlavních a vedlejších aktivit projektu u nezahájených zakázek na základě stavebního rozpočtu</a:t>
            </a:r>
            <a:r>
              <a:rPr lang="cs-CZ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který je součástí příslušného stupni projektové dokumentace, a přiloží jeho originál ve formátu </a:t>
            </a:r>
            <a:r>
              <a:rPr lang="cs-CZ" sz="1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pdf</a:t>
            </a:r>
            <a:r>
              <a:rPr lang="cs-CZ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jako povinnou přílohu k žádosti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Stavební rozpočet je nutno členit na stavební objekty, popř. dílčí stavební nebo funkční celky, případně jiné obdobné části a to tak, </a:t>
            </a:r>
            <a:r>
              <a:rPr lang="cs-CZ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aby bylo možno jednoznačně vymezit způsobilé/nezpůsobilé a hlavní/vedlejší aktivity projektu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 stupni </a:t>
            </a:r>
            <a:r>
              <a:rPr lang="cs-CZ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připravenosti projektu k realizaci stavby/k zahájení zadávacího nebo výběrového řízení</a:t>
            </a: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žadatel dokládá </a:t>
            </a:r>
            <a:r>
              <a:rPr lang="cs-CZ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položkový rozpočet stavby vypracovaný v rozsahu odpovídajícímu požadavkům vyhlášky č. 230/2012 Sb. (č. 169/2016 od nabytí účinnosti)</a:t>
            </a: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Hlavní podporované aktivity: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5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85 % celkových způsobilých výdajů projektu</a:t>
            </a:r>
            <a:endParaRPr lang="cs-CZ" sz="15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5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Stavební úpravy stávající komunikace spojené s přestavbou zemního tělesa nebo konstrukčních vrstev komunikace, jejímž výsledkem je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změna nivelety, směrového vedení nebo šířkového uspořádání komunikace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nebo modernizace se rovněž týká stavebních úprav mostních objektů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Technické řešení musí být v souladu s platnou legislativou a technickými normami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(zejména vyhláškou č. 398 / 2009 Sb., ČSN 73 6110, ČSN 73 6101, ČSN EN 13 201, TP 179, TP 170, TP 103, TP 218, TKP kapitola 15)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Další specifikaci způsobilých výdajů naleznete přímo v dokumentu Specifická pravidla pro žadatele a příjemce / výzva č. 53 – Udržitelná doprava – integrované projekty CLLD / kapitola 3.4.5 Způsobilé výdaje.</a:t>
            </a:r>
          </a:p>
        </p:txBody>
      </p:sp>
    </p:spTree>
    <p:extLst>
      <p:ext uri="{BB962C8B-B14F-4D97-AF65-F5344CB8AC3E}">
        <p14:creationId xmlns:p14="http://schemas.microsoft.com/office/powerpoint/2010/main" val="2179920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DB7EA7FE-4EE1-42A1-8841-8ABEB9830C6F}"/>
              </a:ext>
            </a:extLst>
          </p:cNvPr>
          <p:cNvSpPr/>
          <p:nvPr/>
        </p:nvSpPr>
        <p:spPr>
          <a:xfrm>
            <a:off x="204788" y="-56566"/>
            <a:ext cx="11782425" cy="697113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cs-CZ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Vedlejší aktivity projektu: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5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15 % celkových způsobilých výdajů projektu</a:t>
            </a:r>
          </a:p>
          <a:p>
            <a:endParaRPr lang="cs-CZ" sz="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Realizace vyvolaných investic (úpravy a přeložky komunikací, sítí)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Zpracování projektových dokumentacích (vč. Dokumentací v procesu EIA a nesouvisejících doplňujících průzkumů)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Výkup nemovitostí podmiňujících výstavbu (pozemky, stavby do 10% CZV)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Zabezpečení výstavby (TDI, AD, BOZP, geodetické práce, inženýring)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Vybrané služby bezprostředně související )studie proveditelnosti, zadávací řízení a výběrová řízení)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Povinná publicita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Další specifikaci způsobilých výdajů naleznete přímo v dokumentu Specifická pravidla pro žadatele a příjemce / výzva č. 53 – Udržitelná doprava – integrované projekty CLLD / kapitola 3.4.5 Způsobilé výdaje.</a:t>
            </a: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POZOR na kritéria závěrečného ověření způsobilosti ze strany CRR, jako je například:</a:t>
            </a:r>
          </a:p>
          <a:p>
            <a:pPr algn="just"/>
            <a:endParaRPr lang="cs-CZ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Projekt přispívá ke zvýšení bezpečnosti?</a:t>
            </a: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ve studii proveditelnosti je popsaný příspěvek projektu ke zvýšení bezpečnosti dopravy ve srovnání se stávajícím stavem. (Za stávající stav se rozumí stav před realizací projektu.) </a:t>
            </a: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ve studii proveditelnosti není popsaný příspěvek projektu ke zvýšení bezpečnosti dopravy ve srovnání se stávajícím stavem. (Za stávající stav se rozumí stav před realizací projektu.) </a:t>
            </a: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NERELEVANTNÍ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projekt není zaměřen na aktivitu Bezpečnost dopravy. 	</a:t>
            </a:r>
          </a:p>
          <a:p>
            <a:pPr algn="just"/>
            <a:endParaRPr lang="cs-CZ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K projektu žadatel v obcích, které mají méně než 50 tis. obyvatel, dokládá Kartu souladu projektu s principy udržitelné mobility?</a:t>
            </a:r>
            <a:endParaRPr lang="cs-CZ" sz="1500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žádost obsahuje jako přílohu Kartu souladu projektu s principy udržitelné mobility, prokazující připravenost projektu v souladu s principy udržitelné mobility. </a:t>
            </a: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žádost obsahuje jako přílohu Kartu souladu projektu s principy udržitelné mobility, která neprokazuje připravenost projektu v souladu s principy udržitelné mobility.	</a:t>
            </a:r>
          </a:p>
          <a:p>
            <a:pPr algn="just"/>
            <a:endParaRPr lang="pl-PL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Více v dokumentu Specifická pravidla pro žadatele a příjemce dané výzvy (č. 68 / projekty CLLD), kapitola č. </a:t>
            </a:r>
            <a:r>
              <a:rPr lang="pl-PL" sz="1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5.2 Hodnocení žádosti o podporu na CRR </a:t>
            </a: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(str. 107. až 111.).</a:t>
            </a:r>
          </a:p>
        </p:txBody>
      </p:sp>
    </p:spTree>
    <p:extLst>
      <p:ext uri="{BB962C8B-B14F-4D97-AF65-F5344CB8AC3E}">
        <p14:creationId xmlns:p14="http://schemas.microsoft.com/office/powerpoint/2010/main" val="3799039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1024" y="143486"/>
            <a:ext cx="11949953" cy="65710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Indikátory:</a:t>
            </a:r>
            <a:endParaRPr lang="cs-CZ" sz="1500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300" i="1" dirty="0">
                <a:latin typeface="Times New Roman" pitchFamily="18" charset="0"/>
                <a:cs typeface="Times New Roman" pitchFamily="18" charset="0"/>
              </a:rPr>
              <a:t>Žadatel je povinen vybrat indikátory, které odpovídají zvolené aktivitě a náplni projektu. Plánovaná hodnota indikátoru je závazná. Výběr indikátorů je součástí podání žádosti v systému MS2014+.</a:t>
            </a:r>
          </a:p>
          <a:p>
            <a:pPr algn="ctr"/>
            <a:r>
              <a:rPr lang="cs-CZ" sz="1300" i="1" dirty="0">
                <a:latin typeface="Times New Roman" pitchFamily="18" charset="0"/>
                <a:cs typeface="Times New Roman" pitchFamily="18" charset="0"/>
              </a:rPr>
              <a:t>Podrobné informace k jednotlivým indikátorům a závazná pravidla jejich vykazování a výpočtu obsahují metodické listy indikátorů v příloze č. 3 Specifických pravidel pro žadatele a příjemce dané výzvy IROP (č. 53 / CLLD).</a:t>
            </a:r>
          </a:p>
          <a:p>
            <a:pPr algn="just"/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K indikátoru musí být v žádosti vyplněna tato datová pole:</a:t>
            </a: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Datum, ke kterému byla stanovena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výchozí hodnota (vždy datum zahájení realizace projektu).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Cílová hodnota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kterou se žadatel v projektu zavazuje dosáhnout.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Datum,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 kterému musí být cílová hodnota naplněna. U všech indikátorů výzvy má žadatel povinnost hodnotu naplnit k datu ukončení realizace projektu.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Nenaplnění či překročení vykazovaného indikátoru k určenému datu jeho naplnění může vést ke krácení nebo nevyplacení dotace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 Jeho neudržení po dobu udržitelnosti může mít charakter porušení rozpočtové kázně s následkem finanční sankce.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Sankce jsou stanoveny v Podmínkách Rozhodnutí, nebo v Podmínkách Stanovení výdajů.</a:t>
            </a:r>
          </a:p>
          <a:p>
            <a:pPr algn="just"/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Vykazovat plnění indikátoru bude příjemce podpory ve Zprávách o realizaci projektu a udržení hodnoty indikátoru ve Zprávách o udržitelnosti projektu v datovém poli dosažená hodnota.</a:t>
            </a:r>
          </a:p>
          <a:p>
            <a:endParaRPr lang="cs-CZ" sz="15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Indikátory výstupu: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50 01 - Počet realizací vedoucích ke zvýšení bezpečnosti v dopravě 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Žadatel v žádosti o podporu vyplňuje datum, ke kterému je výchozí hodnota (vždy 0) stanovena (vždy k datu zahájení realizace projektu) a cílovou hodnotu a datum, ke kterému se zavazuje ji naplnit.</a:t>
            </a:r>
          </a:p>
          <a:p>
            <a:pPr algn="just"/>
            <a:r>
              <a:rPr lang="cs-CZ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naplnění cílové hodnoty indikátoru musí dojít k datu ukončení realizace projektu. Protože žadatel nevykazuje žádný indikátor </a:t>
            </a:r>
            <a:r>
              <a:rPr lang="cs-CZ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výsledku</a:t>
            </a:r>
            <a:r>
              <a:rPr lang="cs-CZ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je nutné plánované výsledky projektu stručně popsat do textového pole s názvem „Co je cílem projektu?“ na záložce Popis projektu. Zde žadatel slovně popíše konkrétní cíle projektu včetně očekávaných výsledků a změny, kterých má být prostřednictvím projektu dosaženo. Žadatel dále nevykazuje žádný environmentální indikátor.</a:t>
            </a:r>
          </a:p>
        </p:txBody>
      </p:sp>
    </p:spTree>
    <p:extLst>
      <p:ext uri="{BB962C8B-B14F-4D97-AF65-F5344CB8AC3E}">
        <p14:creationId xmlns:p14="http://schemas.microsoft.com/office/powerpoint/2010/main" val="60796845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755</Words>
  <Application>Microsoft Office PowerPoint</Application>
  <PresentationFormat>Širokoúhlá obrazovka</PresentationFormat>
  <Paragraphs>225</Paragraphs>
  <Slides>11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User</dc:creator>
  <cp:lastModifiedBy>Nipauerova</cp:lastModifiedBy>
  <cp:revision>192</cp:revision>
  <dcterms:created xsi:type="dcterms:W3CDTF">2018-01-15T12:30:27Z</dcterms:created>
  <dcterms:modified xsi:type="dcterms:W3CDTF">2018-04-30T21:58:27Z</dcterms:modified>
</cp:coreProperties>
</file>